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51.jpg"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 id="2147483697" r:id="rId3"/>
  </p:sldMasterIdLst>
  <p:notesMasterIdLst>
    <p:notesMasterId r:id="rId44"/>
  </p:notesMasterIdLst>
  <p:sldIdLst>
    <p:sldId id="256" r:id="rId4"/>
    <p:sldId id="257" r:id="rId5"/>
    <p:sldId id="313" r:id="rId6"/>
    <p:sldId id="258" r:id="rId7"/>
    <p:sldId id="259" r:id="rId8"/>
    <p:sldId id="260" r:id="rId9"/>
    <p:sldId id="289" r:id="rId10"/>
    <p:sldId id="261" r:id="rId11"/>
    <p:sldId id="262" r:id="rId12"/>
    <p:sldId id="263" r:id="rId13"/>
    <p:sldId id="264" r:id="rId14"/>
    <p:sldId id="265" r:id="rId15"/>
    <p:sldId id="315" r:id="rId16"/>
    <p:sldId id="314" r:id="rId17"/>
    <p:sldId id="316" r:id="rId18"/>
    <p:sldId id="267" r:id="rId19"/>
    <p:sldId id="268" r:id="rId20"/>
    <p:sldId id="269" r:id="rId21"/>
    <p:sldId id="270" r:id="rId22"/>
    <p:sldId id="272" r:id="rId23"/>
    <p:sldId id="309" r:id="rId24"/>
    <p:sldId id="274" r:id="rId25"/>
    <p:sldId id="276" r:id="rId26"/>
    <p:sldId id="281" r:id="rId27"/>
    <p:sldId id="311" r:id="rId28"/>
    <p:sldId id="312" r:id="rId29"/>
    <p:sldId id="277" r:id="rId30"/>
    <p:sldId id="278" r:id="rId31"/>
    <p:sldId id="310" r:id="rId32"/>
    <p:sldId id="279" r:id="rId33"/>
    <p:sldId id="280" r:id="rId34"/>
    <p:sldId id="283" r:id="rId35"/>
    <p:sldId id="284" r:id="rId36"/>
    <p:sldId id="285" r:id="rId37"/>
    <p:sldId id="286" r:id="rId38"/>
    <p:sldId id="308" r:id="rId39"/>
    <p:sldId id="288" r:id="rId40"/>
    <p:sldId id="304" r:id="rId41"/>
    <p:sldId id="305" r:id="rId42"/>
    <p:sldId id="317" r:id="rId43"/>
  </p:sldIdLst>
  <p:sldSz cx="12192000" cy="6858000"/>
  <p:notesSz cx="6858000" cy="9144000"/>
  <p:embeddedFontLst>
    <p:embeddedFont>
      <p:font typeface="Libre Franklin" panose="020B0604020202020204" charset="0"/>
      <p:regular r:id="rId45"/>
      <p:bold r:id="rId46"/>
      <p:italic r:id="rId47"/>
      <p:boldItalic r:id="rId48"/>
    </p:embeddedFont>
    <p:embeddedFont>
      <p:font typeface="Constantia" panose="02030602050306030303" pitchFamily="18" charset="0"/>
      <p:regular r:id="rId49"/>
      <p:bold r:id="rId50"/>
      <p:italic r:id="rId51"/>
      <p:boldItalic r:id="rId52"/>
    </p:embeddedFont>
    <p:embeddedFont>
      <p:font typeface="Montserrat" panose="02000505000000020004" pitchFamily="2"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8" roundtripDataSignature="AMtx7mijrqp85K+ggDFYktvmu/po2Buxd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CFDD"/>
    <a:srgbClr val="004650"/>
    <a:srgbClr val="FFD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53DB12-16B3-406F-8072-26065022344D}">
  <a:tblStyle styleId="{A653DB12-16B3-406F-8072-26065022344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0E37CBF-B3D0-4CB0-97ED-F7FB0F8EF20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36FD0B-DAD4-4B5A-87A0-C0E83A49CFF7}" styleName="Table_2">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5F7"/>
          </a:solidFill>
        </a:fill>
      </a:tcStyle>
    </a:wholeTbl>
    <a:band1H>
      <a:tcTxStyle b="off" i="off"/>
      <a:tcStyle>
        <a:tcBdr/>
        <a:fill>
          <a:solidFill>
            <a:srgbClr val="DFEAEE"/>
          </a:solidFill>
        </a:fill>
      </a:tcStyle>
    </a:band1H>
    <a:band2H>
      <a:tcTxStyle b="off" i="off"/>
      <a:tcStyle>
        <a:tcBdr/>
      </a:tcStyle>
    </a:band2H>
    <a:band1V>
      <a:tcTxStyle b="off" i="off"/>
      <a:tcStyle>
        <a:tcBdr/>
        <a:fill>
          <a:solidFill>
            <a:srgbClr val="DFEAEE"/>
          </a:solidFill>
        </a:fill>
      </a:tcStyle>
    </a:band1V>
    <a:band2V>
      <a:tcTxStyle b="off" i="off"/>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34644" autoAdjust="0"/>
  </p:normalViewPr>
  <p:slideViewPr>
    <p:cSldViewPr snapToGrid="0">
      <p:cViewPr varScale="1">
        <p:scale>
          <a:sx n="30" d="100"/>
          <a:sy n="30" d="100"/>
        </p:scale>
        <p:origin x="2702"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79"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iro.com/app/board/uXjVNU0Dz2k=/?share_link_id=83993106775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42e5db6fed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42e5db6fed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142e5db6fed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42e5db6fed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142e5db6fed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fr-FR"/>
              <a:t>Personnalité et valeurs</a:t>
            </a:r>
            <a:endParaRPr/>
          </a:p>
          <a:p>
            <a:pPr marL="0" lvl="0" indent="0" algn="l" rtl="0">
              <a:lnSpc>
                <a:spcPct val="100000"/>
              </a:lnSpc>
              <a:spcBef>
                <a:spcPts val="0"/>
              </a:spcBef>
              <a:spcAft>
                <a:spcPts val="0"/>
              </a:spcAft>
              <a:buSzPts val="1100"/>
              <a:buNone/>
            </a:pPr>
            <a:r>
              <a:rPr lang="fr-FR"/>
              <a:t>www.boussoleentrepreneuriale.com</a:t>
            </a:r>
            <a:endParaRPr/>
          </a:p>
          <a:p>
            <a:pPr marL="0" lvl="0" indent="0" algn="l" rtl="0">
              <a:lnSpc>
                <a:spcPct val="100000"/>
              </a:lnSpc>
              <a:spcBef>
                <a:spcPts val="0"/>
              </a:spcBef>
              <a:spcAft>
                <a:spcPts val="0"/>
              </a:spcAft>
              <a:buSzPts val="1100"/>
              <a:buNone/>
            </a:pPr>
            <a:r>
              <a:rPr lang="fr-FR"/>
              <a:t>Façons de contribuer à la société: en créant de la</a:t>
            </a:r>
            <a:endParaRPr/>
          </a:p>
          <a:p>
            <a:pPr marL="0" lvl="0" indent="0" algn="l" rtl="0">
              <a:lnSpc>
                <a:spcPct val="100000"/>
              </a:lnSpc>
              <a:spcBef>
                <a:spcPts val="0"/>
              </a:spcBef>
              <a:spcAft>
                <a:spcPts val="0"/>
              </a:spcAft>
              <a:buSzPts val="1100"/>
              <a:buNone/>
            </a:pPr>
            <a:r>
              <a:rPr lang="fr-FR"/>
              <a:t>valeur économique dans sa communauté</a:t>
            </a:r>
            <a:endParaRPr/>
          </a:p>
          <a:p>
            <a:pPr marL="0" lvl="0" indent="0" algn="l" rtl="0">
              <a:lnSpc>
                <a:spcPct val="100000"/>
              </a:lnSpc>
              <a:spcBef>
                <a:spcPts val="0"/>
              </a:spcBef>
              <a:spcAft>
                <a:spcPts val="0"/>
              </a:spcAft>
              <a:buSzPts val="1100"/>
              <a:buNone/>
            </a:pPr>
            <a:r>
              <a:rPr lang="fr-FR"/>
              <a:t>Valeur d'équité et de démocratie</a:t>
            </a:r>
            <a:endParaRPr/>
          </a:p>
          <a:p>
            <a:pPr marL="0" lvl="0" indent="0" algn="l" rtl="0">
              <a:lnSpc>
                <a:spcPct val="100000"/>
              </a:lnSpc>
              <a:spcBef>
                <a:spcPts val="0"/>
              </a:spcBef>
              <a:spcAft>
                <a:spcPts val="0"/>
              </a:spcAft>
              <a:buSzPts val="1100"/>
              <a:buNone/>
            </a:pPr>
            <a:r>
              <a:rPr lang="fr-FR"/>
              <a:t>Création d'emploi durable</a:t>
            </a:r>
            <a:endParaRPr/>
          </a:p>
          <a:p>
            <a:pPr marL="0" lvl="0" indent="0" algn="l" rtl="0">
              <a:lnSpc>
                <a:spcPct val="100000"/>
              </a:lnSpc>
              <a:spcBef>
                <a:spcPts val="0"/>
              </a:spcBef>
              <a:spcAft>
                <a:spcPts val="0"/>
              </a:spcAft>
              <a:buSzPts val="1100"/>
              <a:buNone/>
            </a:pPr>
            <a:r>
              <a:rPr lang="fr-FR"/>
              <a:t>Vision et innovation sociale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La relève RH (18-35 ans) veut travailler</a:t>
            </a:r>
            <a:endParaRPr/>
          </a:p>
          <a:p>
            <a:pPr marL="0" lvl="0" indent="0" algn="l" rtl="0">
              <a:lnSpc>
                <a:spcPct val="100000"/>
              </a:lnSpc>
              <a:spcBef>
                <a:spcPts val="0"/>
              </a:spcBef>
              <a:spcAft>
                <a:spcPts val="0"/>
              </a:spcAft>
              <a:buSzPts val="1100"/>
              <a:buNone/>
            </a:pPr>
            <a:r>
              <a:rPr lang="fr-FR"/>
              <a:t>pour une entreprise qui</a:t>
            </a:r>
            <a:endParaRPr/>
          </a:p>
          <a:p>
            <a:pPr marL="0" lvl="0" indent="0" algn="l" rtl="0">
              <a:lnSpc>
                <a:spcPct val="100000"/>
              </a:lnSpc>
              <a:spcBef>
                <a:spcPts val="0"/>
              </a:spcBef>
              <a:spcAft>
                <a:spcPts val="0"/>
              </a:spcAft>
              <a:buSzPts val="1100"/>
              <a:buNone/>
            </a:pPr>
            <a:r>
              <a:rPr lang="fr-FR"/>
              <a:t>améliore la société,</a:t>
            </a:r>
            <a:endParaRPr/>
          </a:p>
          <a:p>
            <a:pPr marL="0" lvl="0" indent="0" algn="l" rtl="0">
              <a:lnSpc>
                <a:spcPct val="100000"/>
              </a:lnSpc>
              <a:spcBef>
                <a:spcPts val="0"/>
              </a:spcBef>
              <a:spcAft>
                <a:spcPts val="0"/>
              </a:spcAft>
              <a:buSzPts val="1100"/>
              <a:buNone/>
            </a:pPr>
            <a:r>
              <a:rPr lang="fr-FR"/>
              <a:t>l’environnement</a:t>
            </a:r>
            <a:endParaRPr/>
          </a:p>
          <a:p>
            <a:pPr marL="0" lvl="0" indent="0" algn="l" rtl="0">
              <a:lnSpc>
                <a:spcPct val="100000"/>
              </a:lnSpc>
              <a:spcBef>
                <a:spcPts val="0"/>
              </a:spcBef>
              <a:spcAft>
                <a:spcPts val="0"/>
              </a:spcAft>
              <a:buSzPts val="1100"/>
              <a:buNone/>
            </a:pPr>
            <a:r>
              <a:rPr lang="fr-FR"/>
              <a:t>et l’écologie;</a:t>
            </a:r>
            <a:endParaRPr/>
          </a:p>
          <a:p>
            <a:pPr marL="0" lvl="0" indent="0" algn="l" rtl="0">
              <a:lnSpc>
                <a:spcPct val="100000"/>
              </a:lnSpc>
              <a:spcBef>
                <a:spcPts val="0"/>
              </a:spcBef>
              <a:spcAft>
                <a:spcPts val="0"/>
              </a:spcAft>
              <a:buSzPts val="1100"/>
              <a:buNone/>
            </a:pPr>
            <a:r>
              <a:rPr lang="fr-FR"/>
              <a:t>réinvestit ses profits dans</a:t>
            </a:r>
            <a:endParaRPr/>
          </a:p>
          <a:p>
            <a:pPr marL="0" lvl="0" indent="0" algn="l" rtl="0">
              <a:lnSpc>
                <a:spcPct val="100000"/>
              </a:lnSpc>
              <a:spcBef>
                <a:spcPts val="0"/>
              </a:spcBef>
              <a:spcAft>
                <a:spcPts val="0"/>
              </a:spcAft>
              <a:buSzPts val="1100"/>
              <a:buNone/>
            </a:pPr>
            <a:r>
              <a:rPr lang="fr-FR"/>
              <a:t>son développement ou</a:t>
            </a:r>
            <a:endParaRPr/>
          </a:p>
          <a:p>
            <a:pPr marL="0" lvl="0" indent="0" algn="l" rtl="0">
              <a:lnSpc>
                <a:spcPct val="100000"/>
              </a:lnSpc>
              <a:spcBef>
                <a:spcPts val="0"/>
              </a:spcBef>
              <a:spcAft>
                <a:spcPts val="0"/>
              </a:spcAft>
              <a:buSzPts val="1100"/>
              <a:buNone/>
            </a:pPr>
            <a:r>
              <a:rPr lang="fr-FR"/>
              <a:t>sa communauté</a:t>
            </a:r>
            <a:endParaRPr/>
          </a:p>
          <a:p>
            <a:pPr marL="0" lvl="0" indent="0" algn="l" rtl="0">
              <a:lnSpc>
                <a:spcPct val="100000"/>
              </a:lnSpc>
              <a:spcBef>
                <a:spcPts val="0"/>
              </a:spcBef>
              <a:spcAft>
                <a:spcPts val="0"/>
              </a:spcAft>
              <a:buSzPts val="1100"/>
              <a:buNone/>
            </a:pPr>
            <a:r>
              <a:rPr lang="fr-FR"/>
              <a:t>valorise l'opinion</a:t>
            </a:r>
            <a:endParaRPr/>
          </a:p>
          <a:p>
            <a:pPr marL="0" lvl="0" indent="0" algn="l" rtl="0">
              <a:lnSpc>
                <a:spcPct val="100000"/>
              </a:lnSpc>
              <a:spcBef>
                <a:spcPts val="0"/>
              </a:spcBef>
              <a:spcAft>
                <a:spcPts val="0"/>
              </a:spcAft>
              <a:buSzPts val="1100"/>
              <a:buNone/>
            </a:pPr>
            <a:r>
              <a:rPr lang="fr-FR"/>
              <a:t>de chacun</a:t>
            </a:r>
            <a:endParaRPr/>
          </a:p>
          <a:p>
            <a:pPr marL="0" lvl="0" indent="0" algn="l" rtl="0">
              <a:lnSpc>
                <a:spcPct val="100000"/>
              </a:lnSpc>
              <a:spcBef>
                <a:spcPts val="0"/>
              </a:spcBef>
              <a:spcAft>
                <a:spcPts val="0"/>
              </a:spcAft>
              <a:buSzPts val="1100"/>
              <a:buNone/>
            </a:pPr>
            <a:r>
              <a:rPr lang="fr-FR"/>
              <a:t>Et les consommateurs de plus en plus exigeants</a:t>
            </a:r>
            <a:endParaRPr/>
          </a:p>
          <a:p>
            <a:pPr marL="0" lvl="0" indent="0" algn="l" rtl="0">
              <a:lnSpc>
                <a:spcPct val="100000"/>
              </a:lnSpc>
              <a:spcBef>
                <a:spcPts val="0"/>
              </a:spcBef>
              <a:spcAft>
                <a:spcPts val="0"/>
              </a:spcAft>
              <a:buSzPts val="1100"/>
              <a:buNone/>
            </a:pPr>
            <a:r>
              <a:rPr lang="fr-FR"/>
              <a:t>Attention au greenwashing et au socialwashing!!!! ex. EO</a:t>
            </a:r>
            <a:endParaRPr/>
          </a:p>
          <a:p>
            <a:pPr marL="0" lvl="0" indent="0" algn="l" rtl="0">
              <a:lnSpc>
                <a:spcPct val="100000"/>
              </a:lnSpc>
              <a:spcBef>
                <a:spcPts val="0"/>
              </a:spcBef>
              <a:spcAft>
                <a:spcPts val="0"/>
              </a:spcAft>
              <a:buSzPts val="1100"/>
              <a:buNone/>
            </a:pPr>
            <a:r>
              <a:rPr lang="fr-FR"/>
              <a:t>Taux de survie des</a:t>
            </a:r>
            <a:endParaRPr/>
          </a:p>
          <a:p>
            <a:pPr marL="0" lvl="0" indent="0" algn="l" rtl="0">
              <a:lnSpc>
                <a:spcPct val="100000"/>
              </a:lnSpc>
              <a:spcBef>
                <a:spcPts val="0"/>
              </a:spcBef>
              <a:spcAft>
                <a:spcPts val="0"/>
              </a:spcAft>
              <a:buSzPts val="1100"/>
              <a:buNone/>
            </a:pPr>
            <a:r>
              <a:rPr lang="fr-FR"/>
              <a:t>entreprises après 5 ans</a:t>
            </a:r>
            <a:endParaRPr/>
          </a:p>
          <a:p>
            <a:pPr marL="0" lvl="0" indent="0" algn="l" rtl="0">
              <a:lnSpc>
                <a:spcPct val="100000"/>
              </a:lnSpc>
              <a:spcBef>
                <a:spcPts val="0"/>
              </a:spcBef>
              <a:spcAft>
                <a:spcPts val="0"/>
              </a:spcAft>
              <a:buSzPts val="1100"/>
              <a:buNone/>
            </a:pPr>
            <a:r>
              <a:rPr lang="fr-FR"/>
              <a:t>Travailler à plusieurs sur l'atteinte des objectifs</a:t>
            </a:r>
            <a:endParaRPr/>
          </a:p>
          <a:p>
            <a:pPr marL="0" lvl="0" indent="0" algn="l" rtl="0">
              <a:lnSpc>
                <a:spcPct val="100000"/>
              </a:lnSpc>
              <a:spcBef>
                <a:spcPts val="0"/>
              </a:spcBef>
              <a:spcAft>
                <a:spcPts val="0"/>
              </a:spcAft>
              <a:buSzPts val="1100"/>
              <a:buNone/>
            </a:pPr>
            <a:r>
              <a:rPr lang="fr-FR"/>
              <a:t>Partenaire-clé et réseau solidaire</a:t>
            </a:r>
            <a:endParaRPr/>
          </a:p>
          <a:p>
            <a:pPr marL="0" lvl="0" indent="0" algn="l" rtl="0">
              <a:lnSpc>
                <a:spcPct val="100000"/>
              </a:lnSpc>
              <a:spcBef>
                <a:spcPts val="0"/>
              </a:spcBef>
              <a:spcAft>
                <a:spcPts val="0"/>
              </a:spcAft>
              <a:buSzPts val="1100"/>
              <a:buNone/>
            </a:pPr>
            <a:r>
              <a:rPr lang="fr-FR"/>
              <a:t>Mutualisation des ressources - cercle d'entraide</a:t>
            </a:r>
            <a:endParaRPr/>
          </a:p>
          <a:p>
            <a:pPr marL="0" lvl="0" indent="0" algn="l" rtl="0">
              <a:lnSpc>
                <a:spcPct val="100000"/>
              </a:lnSpc>
              <a:spcBef>
                <a:spcPts val="0"/>
              </a:spcBef>
              <a:spcAft>
                <a:spcPts val="0"/>
              </a:spcAft>
              <a:buSzPts val="1100"/>
              <a:buNone/>
            </a:pPr>
            <a:r>
              <a:rPr lang="fr-FR"/>
              <a:t>Partenaires financiers</a:t>
            </a:r>
            <a:endParaRPr/>
          </a:p>
          <a:p>
            <a:pPr marL="0" lvl="0" indent="0" algn="l" rtl="0">
              <a:lnSpc>
                <a:spcPct val="100000"/>
              </a:lnSpc>
              <a:spcBef>
                <a:spcPts val="0"/>
              </a:spcBef>
              <a:spcAft>
                <a:spcPts val="0"/>
              </a:spcAft>
              <a:buSzPts val="1100"/>
              <a:buNone/>
            </a:pPr>
            <a:r>
              <a:rPr lang="fr-FR"/>
              <a:t>Ouverts à l'innovation</a:t>
            </a:r>
            <a:endParaRPr/>
          </a:p>
          <a:p>
            <a:pPr marL="0" lvl="0" indent="0" algn="l" rtl="0">
              <a:lnSpc>
                <a:spcPct val="100000"/>
              </a:lnSpc>
              <a:spcBef>
                <a:spcPts val="0"/>
              </a:spcBef>
              <a:spcAft>
                <a:spcPts val="0"/>
              </a:spcAft>
              <a:buSzPts val="1100"/>
              <a:buNone/>
            </a:pPr>
            <a:r>
              <a:rPr lang="fr-FR"/>
              <a:t>Carbure aux retombées sociales</a:t>
            </a:r>
            <a:endParaRPr/>
          </a:p>
          <a:p>
            <a:pPr marL="0" lvl="0" indent="0" algn="l" rtl="0">
              <a:lnSpc>
                <a:spcPct val="100000"/>
              </a:lnSpc>
              <a:spcBef>
                <a:spcPts val="0"/>
              </a:spcBef>
              <a:spcAft>
                <a:spcPts val="0"/>
              </a:spcAft>
              <a:buSzPts val="1100"/>
              <a:buNone/>
            </a:pPr>
            <a:r>
              <a:rPr lang="fr-FR"/>
              <a:t>Preneur de risque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FR"/>
              <a:t>RISQ : 85% des investissements faits sont rentabilisés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400"/>
              <a:buNone/>
            </a:pPr>
            <a:endParaRPr/>
          </a:p>
        </p:txBody>
      </p:sp>
      <p:sp>
        <p:nvSpPr>
          <p:cNvPr id="612" name="Google Shape;612;g142e5db6fed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42e5db6fed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42e5db6fed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rtl="0"/>
            <a:r>
              <a:rPr lang="fr-FR" sz="1200" b="0" i="0" u="none" strike="noStrike" cap="none" dirty="0" smtClean="0">
                <a:solidFill>
                  <a:schemeClr val="dk1"/>
                </a:solidFill>
                <a:effectLst/>
                <a:latin typeface="Calibri"/>
                <a:ea typeface="Calibri"/>
                <a:cs typeface="Calibri"/>
                <a:sym typeface="Calibri"/>
              </a:rPr>
              <a:t> la plupart du temps, quand des entrepreneurs ou des étudiants viennent au Pôle pour être accompagnés dans leur démarrage, c’est rare qu’ils arrivent sans passion, sans orientation… Ils ont une intuition, une impulsion entrepreneuriale ou une sensibilité sur un enjeu social. Vous êtes donc des experts et des membres de la communauté d’où émerge la problématique liée au thème choisi, il faut trouver des solutions. Vous allez devoir, via le </a:t>
            </a:r>
            <a:r>
              <a:rPr lang="fr-FR" sz="1200" b="0" i="0" u="none" strike="noStrike" cap="none" dirty="0" err="1" smtClean="0">
                <a:solidFill>
                  <a:schemeClr val="dk1"/>
                </a:solidFill>
                <a:effectLst/>
                <a:latin typeface="Calibri"/>
                <a:ea typeface="Calibri"/>
                <a:cs typeface="Calibri"/>
                <a:sym typeface="Calibri"/>
              </a:rPr>
              <a:t>brainstorm</a:t>
            </a:r>
            <a:r>
              <a:rPr lang="fr-FR" sz="1200" b="0" i="0" u="none" strike="noStrike" cap="none" dirty="0" smtClean="0">
                <a:solidFill>
                  <a:schemeClr val="dk1"/>
                </a:solidFill>
                <a:effectLst/>
                <a:latin typeface="Calibri"/>
                <a:ea typeface="Calibri"/>
                <a:cs typeface="Calibri"/>
                <a:sym typeface="Calibri"/>
              </a:rPr>
              <a:t>, trouver des solutions concrètes.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Donc à partir de maintenant, vous avez votre thématique, vous êtes des spécialistes de cette question.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C’est qui le groupe de personnes à qui vous aimeriez venir en aide par un produit ou service, des gens qui ont un besoin non comblé. On prend un exemple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Mobilité durable : personnes âgées vivant en résidence ayant un problème de mobilité (mal aux jambes).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Première étape en équipe : vous allez d’abord identifier ce groupe cible : personnes âgées / mobilité</a:t>
            </a:r>
            <a:endParaRPr lang="fr-FR" b="0" dirty="0" smtClean="0">
              <a:effectLst/>
            </a:endParaRPr>
          </a:p>
          <a:p>
            <a:pPr rtl="0"/>
            <a:r>
              <a:rPr lang="fr-FR" b="0" dirty="0" smtClean="0">
                <a:effectLst/>
              </a:rPr>
              <a:t/>
            </a:r>
            <a:br>
              <a:rPr lang="fr-FR" b="0" dirty="0" smtClean="0">
                <a:effectLst/>
              </a:rPr>
            </a:br>
            <a:r>
              <a:rPr lang="fr-FR" sz="1200" b="0" i="0" u="none" strike="noStrike" cap="none" dirty="0" smtClean="0">
                <a:solidFill>
                  <a:schemeClr val="dk1"/>
                </a:solidFill>
                <a:effectLst/>
                <a:latin typeface="Calibri"/>
                <a:ea typeface="Calibri"/>
                <a:cs typeface="Calibri"/>
                <a:sym typeface="Calibri"/>
              </a:rPr>
              <a:t>Vous allez faire, par la suite, une carte d’empathie, i.e. vous allez construire un </a:t>
            </a:r>
            <a:r>
              <a:rPr lang="fr-FR" sz="1200" b="0" i="0" u="none" strike="noStrike" cap="none" dirty="0" err="1" smtClean="0">
                <a:solidFill>
                  <a:schemeClr val="dk1"/>
                </a:solidFill>
                <a:effectLst/>
                <a:latin typeface="Calibri"/>
                <a:ea typeface="Calibri"/>
                <a:cs typeface="Calibri"/>
                <a:sym typeface="Calibri"/>
              </a:rPr>
              <a:t>personna</a:t>
            </a:r>
            <a:r>
              <a:rPr lang="fr-FR" sz="1200" b="0" i="0" u="none" strike="noStrike" cap="none" dirty="0" smtClean="0">
                <a:solidFill>
                  <a:schemeClr val="dk1"/>
                </a:solidFill>
                <a:effectLst/>
                <a:latin typeface="Calibri"/>
                <a:ea typeface="Calibri"/>
                <a:cs typeface="Calibri"/>
                <a:sym typeface="Calibri"/>
              </a:rPr>
              <a:t>, un icône, un stéréotype, quelqu’un qui représente ce fameux groupe cible.</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Mon exemple : personnes âgées / mobilité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Paul</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79 ans, retraité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Exercice d’empathie, se mettre dans ses souliers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Qu’est-ce qu’il entend, qu’il voit, qu’il dit, … liés à la mobilité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Entend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Suivez les consignes, </a:t>
            </a:r>
            <a:r>
              <a:rPr lang="fr-FR" sz="1200" b="0" i="0" u="none" strike="noStrike" cap="none" dirty="0" err="1" smtClean="0">
                <a:solidFill>
                  <a:schemeClr val="dk1"/>
                </a:solidFill>
                <a:effectLst/>
                <a:latin typeface="Calibri"/>
                <a:ea typeface="Calibri"/>
                <a:cs typeface="Calibri"/>
                <a:sym typeface="Calibri"/>
              </a:rPr>
              <a:t>mr.</a:t>
            </a:r>
            <a:r>
              <a:rPr lang="fr-FR" sz="1200" b="0" i="0" u="none" strike="noStrike" cap="none" dirty="0" smtClean="0">
                <a:solidFill>
                  <a:schemeClr val="dk1"/>
                </a:solidFill>
                <a:effectLst/>
                <a:latin typeface="Calibri"/>
                <a:ea typeface="Calibri"/>
                <a:cs typeface="Calibri"/>
                <a:sym typeface="Calibri"/>
              </a:rPr>
              <a:t> Paul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Trop de trafic, je peux pas allez te visiter aujourd’hui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Viens-tu jouer aux cartes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Ressent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De la solitude; de la démotivation sur sa mobilité; heureux de visites; pas prêt pour une chaise roulante;…</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Aspirations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Plus de temps dehors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Rencontrer du nouveau monde</a:t>
            </a:r>
            <a:endParaRPr lang="fr-FR" b="0" dirty="0" smtClean="0">
              <a:effectLst/>
            </a:endParaRPr>
          </a:p>
          <a:p>
            <a:pPr rtl="0"/>
            <a:r>
              <a:rPr lang="fr-FR" b="0" dirty="0" smtClean="0">
                <a:effectLst/>
              </a:rPr>
              <a:t/>
            </a:r>
            <a:br>
              <a:rPr lang="fr-FR" b="0" dirty="0" smtClean="0">
                <a:effectLst/>
              </a:rPr>
            </a:br>
            <a:r>
              <a:rPr lang="fr-FR" sz="1200" b="0" i="0" u="none" strike="noStrike" cap="none" dirty="0" smtClean="0">
                <a:solidFill>
                  <a:schemeClr val="dk1"/>
                </a:solidFill>
                <a:effectLst/>
                <a:latin typeface="Calibri"/>
                <a:ea typeface="Calibri"/>
                <a:cs typeface="Calibri"/>
                <a:sym typeface="Calibri"/>
              </a:rPr>
              <a:t>Vous allez faire une tempête de cerveaux, </a:t>
            </a:r>
            <a:r>
              <a:rPr lang="fr-FR" sz="1200" b="0" i="0" u="none" strike="noStrike" cap="none" dirty="0" err="1" smtClean="0">
                <a:solidFill>
                  <a:schemeClr val="dk1"/>
                </a:solidFill>
                <a:effectLst/>
                <a:latin typeface="Calibri"/>
                <a:ea typeface="Calibri"/>
                <a:cs typeface="Calibri"/>
                <a:sym typeface="Calibri"/>
              </a:rPr>
              <a:t>brainstorm</a:t>
            </a:r>
            <a:r>
              <a:rPr lang="fr-FR" sz="1200" b="0" i="0" u="none" strike="noStrike" cap="none" dirty="0" smtClean="0">
                <a:solidFill>
                  <a:schemeClr val="dk1"/>
                </a:solidFill>
                <a:effectLst/>
                <a:latin typeface="Calibri"/>
                <a:ea typeface="Calibri"/>
                <a:cs typeface="Calibri"/>
                <a:sym typeface="Calibri"/>
              </a:rPr>
              <a:t>, on sort le plus d’idées possibles, sans filtre.</a:t>
            </a:r>
            <a:endParaRPr lang="fr-FR" b="0" dirty="0" smtClean="0">
              <a:effectLst/>
            </a:endParaRPr>
          </a:p>
          <a:p>
            <a:r>
              <a:rPr lang="fr-FR" dirty="0" smtClean="0"/>
              <a:t/>
            </a:r>
            <a:br>
              <a:rPr lang="fr-FR" dirty="0" smtClean="0"/>
            </a:br>
            <a:endParaRPr dirty="0"/>
          </a:p>
        </p:txBody>
      </p:sp>
      <p:sp>
        <p:nvSpPr>
          <p:cNvPr id="628" name="Google Shape;628;g142e5db6fed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cap="none" dirty="0" smtClean="0">
                <a:solidFill>
                  <a:schemeClr val="dk1"/>
                </a:solidFill>
                <a:effectLst/>
                <a:latin typeface="Calibri"/>
                <a:ea typeface="Calibri"/>
                <a:cs typeface="Calibri"/>
                <a:sym typeface="Calibri"/>
              </a:rPr>
              <a:t>https://miro.com/app/board/uXjVNU0Dz2k=/?share_link_id=839931067752</a:t>
            </a:r>
          </a:p>
          <a:p>
            <a:pPr rtl="0"/>
            <a:endParaRPr lang="fr-FR" sz="1200" b="0" i="0" u="none" strike="noStrike" cap="none" dirty="0" smtClean="0">
              <a:solidFill>
                <a:schemeClr val="dk1"/>
              </a:solidFill>
              <a:effectLst/>
              <a:latin typeface="Calibri"/>
              <a:ea typeface="Calibri"/>
              <a:cs typeface="Calibri"/>
              <a:sym typeface="Calibri"/>
            </a:endParaRPr>
          </a:p>
          <a:p>
            <a:pPr rtl="0"/>
            <a:r>
              <a:rPr lang="fr-FR" sz="1200" b="0" i="0" u="none" strike="noStrike" cap="none" dirty="0" smtClean="0">
                <a:solidFill>
                  <a:schemeClr val="dk1"/>
                </a:solidFill>
                <a:effectLst/>
                <a:latin typeface="Calibri"/>
                <a:ea typeface="Calibri"/>
                <a:cs typeface="Calibri"/>
                <a:sym typeface="Calibri"/>
              </a:rPr>
              <a:t> la plupart du temps, quand des entrepreneurs ou des étudiants viennent au Pôle pour être accompagnés dans leur démarrage, c’est rare qu’ils arrivent sans passion, sans orientation… Ils ont une intuition, une impulsion entrepreneuriale ou une sensibilité sur un enjeu social. Vous êtes donc des experts et des membres de la communauté d’où émerge la problématique liée au thème choisi, il faut trouver des solutions. Vous allez devoir, via le </a:t>
            </a:r>
            <a:r>
              <a:rPr lang="fr-FR" sz="1200" b="0" i="0" u="none" strike="noStrike" cap="none" dirty="0" err="1" smtClean="0">
                <a:solidFill>
                  <a:schemeClr val="dk1"/>
                </a:solidFill>
                <a:effectLst/>
                <a:latin typeface="Calibri"/>
                <a:ea typeface="Calibri"/>
                <a:cs typeface="Calibri"/>
                <a:sym typeface="Calibri"/>
              </a:rPr>
              <a:t>brainstorm</a:t>
            </a:r>
            <a:r>
              <a:rPr lang="fr-FR" sz="1200" b="0" i="0" u="none" strike="noStrike" cap="none" dirty="0" smtClean="0">
                <a:solidFill>
                  <a:schemeClr val="dk1"/>
                </a:solidFill>
                <a:effectLst/>
                <a:latin typeface="Calibri"/>
                <a:ea typeface="Calibri"/>
                <a:cs typeface="Calibri"/>
                <a:sym typeface="Calibri"/>
              </a:rPr>
              <a:t>, trouver des solutions concrètes.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Donc à partir de maintenant, vous avez votre thématique, vous êtes des spécialistes de cette question.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C’est qui le groupe de personnes à qui vous aimeriez venir en aide par un produit ou service, des gens qui ont un besoin non comblé. On prend un exemple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Mobilité durable : personnes âgées vivant en résidence ayant un problème de mobilité (mal aux jambes).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Première étape en équipe : vous allez d’abord identifier ce groupe cible : personnes âgées / mobilité</a:t>
            </a:r>
            <a:endParaRPr lang="fr-FR" b="0" dirty="0" smtClean="0">
              <a:effectLst/>
            </a:endParaRPr>
          </a:p>
          <a:p>
            <a:pPr rtl="0"/>
            <a:r>
              <a:rPr lang="fr-FR" b="0" dirty="0" smtClean="0">
                <a:effectLst/>
              </a:rPr>
              <a:t/>
            </a:r>
            <a:br>
              <a:rPr lang="fr-FR" b="0" dirty="0" smtClean="0">
                <a:effectLst/>
              </a:rPr>
            </a:br>
            <a:r>
              <a:rPr lang="fr-FR" sz="1200" b="0" i="0" u="none" strike="noStrike" cap="none" dirty="0" smtClean="0">
                <a:solidFill>
                  <a:schemeClr val="dk1"/>
                </a:solidFill>
                <a:effectLst/>
                <a:latin typeface="Calibri"/>
                <a:ea typeface="Calibri"/>
                <a:cs typeface="Calibri"/>
                <a:sym typeface="Calibri"/>
              </a:rPr>
              <a:t>Vous allez faire, par la suite, une carte d’empathie, i.e. vous allez construire un </a:t>
            </a:r>
            <a:r>
              <a:rPr lang="fr-FR" sz="1200" b="0" i="0" u="none" strike="noStrike" cap="none" dirty="0" err="1" smtClean="0">
                <a:solidFill>
                  <a:schemeClr val="dk1"/>
                </a:solidFill>
                <a:effectLst/>
                <a:latin typeface="Calibri"/>
                <a:ea typeface="Calibri"/>
                <a:cs typeface="Calibri"/>
                <a:sym typeface="Calibri"/>
              </a:rPr>
              <a:t>personna</a:t>
            </a:r>
            <a:r>
              <a:rPr lang="fr-FR" sz="1200" b="0" i="0" u="none" strike="noStrike" cap="none" dirty="0" smtClean="0">
                <a:solidFill>
                  <a:schemeClr val="dk1"/>
                </a:solidFill>
                <a:effectLst/>
                <a:latin typeface="Calibri"/>
                <a:ea typeface="Calibri"/>
                <a:cs typeface="Calibri"/>
                <a:sym typeface="Calibri"/>
              </a:rPr>
              <a:t>, un icône, un stéréotype, quelqu’un qui représente ce fameux groupe cible.</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Mon exemple : personnes âgées / mobilité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Paul</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79 ans, retraité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Exercice d’empathie, se mettre dans ses souliers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Qu’est-ce qu’il entend, qu’il voit, qu’il dit, … liés à la mobilité</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Entend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Suivez les consignes, </a:t>
            </a:r>
            <a:r>
              <a:rPr lang="fr-FR" sz="1200" b="0" i="0" u="none" strike="noStrike" cap="none" dirty="0" err="1" smtClean="0">
                <a:solidFill>
                  <a:schemeClr val="dk1"/>
                </a:solidFill>
                <a:effectLst/>
                <a:latin typeface="Calibri"/>
                <a:ea typeface="Calibri"/>
                <a:cs typeface="Calibri"/>
                <a:sym typeface="Calibri"/>
              </a:rPr>
              <a:t>mr.</a:t>
            </a:r>
            <a:r>
              <a:rPr lang="fr-FR" sz="1200" b="0" i="0" u="none" strike="noStrike" cap="none" dirty="0" smtClean="0">
                <a:solidFill>
                  <a:schemeClr val="dk1"/>
                </a:solidFill>
                <a:effectLst/>
                <a:latin typeface="Calibri"/>
                <a:ea typeface="Calibri"/>
                <a:cs typeface="Calibri"/>
                <a:sym typeface="Calibri"/>
              </a:rPr>
              <a:t> Paul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Trop de trafic, je peux pas allez te visiter aujourd’hui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 Viens-tu jouer aux cartes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Ressent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De la solitude; de la démotivation sur sa mobilité; heureux de visites; pas prêt pour une chaise roulante;…</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Aspirations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Plus de temps dehors</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Rencontrer du nouveau monde</a:t>
            </a:r>
            <a:endParaRPr lang="fr-FR" b="0" dirty="0" smtClean="0">
              <a:effectLst/>
            </a:endParaRPr>
          </a:p>
          <a:p>
            <a:pPr rtl="0"/>
            <a:r>
              <a:rPr lang="fr-FR" b="0" dirty="0" smtClean="0">
                <a:effectLst/>
              </a:rPr>
              <a:t/>
            </a:r>
            <a:br>
              <a:rPr lang="fr-FR" b="0" dirty="0" smtClean="0">
                <a:effectLst/>
              </a:rPr>
            </a:br>
            <a:r>
              <a:rPr lang="fr-FR" sz="1200" b="0" i="0" u="none" strike="noStrike" cap="none" dirty="0" smtClean="0">
                <a:solidFill>
                  <a:schemeClr val="dk1"/>
                </a:solidFill>
                <a:effectLst/>
                <a:latin typeface="Calibri"/>
                <a:ea typeface="Calibri"/>
                <a:cs typeface="Calibri"/>
                <a:sym typeface="Calibri"/>
              </a:rPr>
              <a:t>Vous allez faire une tempête de cerveaux, </a:t>
            </a:r>
            <a:r>
              <a:rPr lang="fr-FR" sz="1200" b="0" i="0" u="none" strike="noStrike" cap="none" dirty="0" err="1" smtClean="0">
                <a:solidFill>
                  <a:schemeClr val="dk1"/>
                </a:solidFill>
                <a:effectLst/>
                <a:latin typeface="Calibri"/>
                <a:ea typeface="Calibri"/>
                <a:cs typeface="Calibri"/>
                <a:sym typeface="Calibri"/>
              </a:rPr>
              <a:t>brainstorm</a:t>
            </a:r>
            <a:r>
              <a:rPr lang="fr-FR" sz="1200" b="0" i="0" u="none" strike="noStrike" cap="none" dirty="0" smtClean="0">
                <a:solidFill>
                  <a:schemeClr val="dk1"/>
                </a:solidFill>
                <a:effectLst/>
                <a:latin typeface="Calibri"/>
                <a:ea typeface="Calibri"/>
                <a:cs typeface="Calibri"/>
                <a:sym typeface="Calibri"/>
              </a:rPr>
              <a:t>, on sort le plus d’idées possibles, sans filtre.</a:t>
            </a:r>
            <a:endParaRPr lang="fr-FR" b="0" dirty="0" smtClean="0">
              <a:effectLst/>
            </a:endParaRPr>
          </a:p>
          <a:p>
            <a:r>
              <a:rPr lang="fr-FR" dirty="0" smtClean="0"/>
              <a:t/>
            </a:r>
            <a:br>
              <a:rPr lang="fr-FR" dirty="0" smtClean="0"/>
            </a:br>
            <a:endParaRPr lang="fr-FR" dirty="0" smtClean="0"/>
          </a:p>
          <a:p>
            <a:endParaRPr lang="en-US"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13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cap="none" dirty="0" err="1" smtClean="0">
                <a:solidFill>
                  <a:schemeClr val="dk1"/>
                </a:solidFill>
                <a:effectLst/>
                <a:latin typeface="Calibri"/>
                <a:ea typeface="Calibri"/>
                <a:cs typeface="Calibri"/>
                <a:sym typeface="Calibri"/>
              </a:rPr>
              <a:t>Recap</a:t>
            </a:r>
            <a:r>
              <a:rPr lang="fr-FR" sz="1200" b="0" i="0" u="none" strike="noStrike" cap="none" dirty="0" smtClean="0">
                <a:solidFill>
                  <a:schemeClr val="dk1"/>
                </a:solidFill>
                <a:effectLst/>
                <a:latin typeface="Calibri"/>
                <a:ea typeface="Calibri"/>
                <a:cs typeface="Calibri"/>
                <a:sym typeface="Calibri"/>
              </a:rPr>
              <a:t> : vous êtes partis d’un enjeu très général, vous avez identifié un groupe de personnes, une communauté, qui ont éventuellement des besoins en lien avec votre enjeu, vous avez construit un stéréotype de ce groupe afin de mieux saisir la réalité de la communauté identifiée. Ça vous permet donc, beaucoup plus facilement, de reconnaître les problématiques concrètes. Pourquoi ? Parce qu’en vous mettant à la place de cette personne, il est plus facile de dire ce qu’elle veut, en lien avec le thème choisi (enjeu), mais qu’est-ce qui m’empêche d’avoir ce que je veux.</a:t>
            </a:r>
            <a:endParaRPr lang="en-US"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14</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990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cap="none" dirty="0" smtClean="0">
                <a:solidFill>
                  <a:schemeClr val="dk1"/>
                </a:solidFill>
                <a:effectLst/>
                <a:latin typeface="Calibri"/>
                <a:ea typeface="Calibri"/>
                <a:cs typeface="Calibri"/>
                <a:sym typeface="Calibri"/>
              </a:rPr>
              <a:t>« Alors il faut… »</a:t>
            </a:r>
            <a:endParaRPr lang="fr-FR" b="0" dirty="0" smtClean="0">
              <a:effectLst/>
            </a:endParaRPr>
          </a:p>
          <a:p>
            <a:pPr rtl="0"/>
            <a:r>
              <a:rPr lang="fr-FR" sz="1200" b="0" i="0" u="none" strike="noStrike" cap="none" dirty="0" smtClean="0">
                <a:solidFill>
                  <a:schemeClr val="dk1"/>
                </a:solidFill>
                <a:effectLst/>
                <a:latin typeface="Calibri"/>
                <a:ea typeface="Calibri"/>
                <a:cs typeface="Calibri"/>
                <a:sym typeface="Calibri"/>
              </a:rPr>
              <a:t>Rappel : vous êtes une équipe d’experts de votre enjeu, vous êtes là pour développer des idées entrepreneuriales qui vont aider à améliorer le sort de la communauté. Et là, comme la problématique est mieux comprise, qu’est-ce que nous pouvons développer comme solution pour ces gens-là.</a:t>
            </a:r>
            <a:endParaRPr lang="fr-FR" b="0" dirty="0" smtClean="0">
              <a:effectLst/>
            </a:endParaRPr>
          </a:p>
          <a:p>
            <a:r>
              <a:rPr lang="fr-FR" b="0" dirty="0" smtClean="0">
                <a:effectLst/>
              </a:rPr>
              <a:t/>
            </a:r>
            <a:br>
              <a:rPr lang="fr-FR" b="0" dirty="0" smtClean="0">
                <a:effectLst/>
              </a:rPr>
            </a:br>
            <a:endParaRPr lang="en-US"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15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4140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42e5db6fed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42e5db6fed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142e5db6fed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42e5db6fed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142e5db6fed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60" name="Google Shape;660;g142e5db6fed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42e5db6fed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142e5db6fed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71" name="Google Shape;671;g142e5db6fed_0_1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42e5db6fed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42e5db6fed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142e5db6fed_0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Me présenter.</a:t>
            </a:r>
            <a:endParaRPr/>
          </a:p>
          <a:p>
            <a:pPr marL="0" lvl="0" indent="0" algn="l" rtl="0">
              <a:lnSpc>
                <a:spcPct val="100000"/>
              </a:lnSpc>
              <a:spcBef>
                <a:spcPts val="0"/>
              </a:spcBef>
              <a:spcAft>
                <a:spcPts val="0"/>
              </a:spcAft>
              <a:buSzPts val="1400"/>
              <a:buNone/>
            </a:pPr>
            <a:r>
              <a:rPr lang="fr-FR"/>
              <a:t>Mentionner c’est quoi le projet Sismic (mon rôle : accompagner des personnes âgées entre 18 et 29 ans dans leurs idées de projets d’entrepreneuriat collectif).</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45" name="Google Shape;54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42e5db6fed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42e5db6fed_0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g142e5db6fed_0_1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2e5db6fed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42e5db6fed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142e5db6fed_0_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4192774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42e5db6fed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42e5db6fed_0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142e5db6fed_0_2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ed2a50d68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ed2a50d681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Communautaire vs privé.</a:t>
            </a:r>
            <a:endParaRPr/>
          </a:p>
          <a:p>
            <a:pPr marL="0" lvl="0" indent="0" algn="l" rtl="0">
              <a:lnSpc>
                <a:spcPct val="100000"/>
              </a:lnSpc>
              <a:spcBef>
                <a:spcPts val="0"/>
              </a:spcBef>
              <a:spcAft>
                <a:spcPts val="0"/>
              </a:spcAft>
              <a:buSzPts val="1100"/>
              <a:buNone/>
            </a:pPr>
            <a:r>
              <a:rPr lang="fr-FR"/>
              <a:t>Entreprise à impact social vs entreprise d’économie sociale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2e5db6fed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42e5db6fed_0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142e5db6fed_0_2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fontAlgn="base"/>
            <a:r>
              <a:rPr lang="fr-FR" sz="1200" b="0" i="0" u="none" strike="noStrike" cap="none" dirty="0" smtClean="0">
                <a:solidFill>
                  <a:schemeClr val="dk1"/>
                </a:solidFill>
                <a:effectLst/>
                <a:latin typeface="Calibri"/>
                <a:ea typeface="Calibri"/>
                <a:cs typeface="Calibri"/>
                <a:sym typeface="Calibri"/>
              </a:rPr>
              <a:t/>
            </a:r>
            <a:br>
              <a:rPr lang="fr-FR" sz="1200" b="0" i="0" u="none" strike="noStrike" cap="none" dirty="0" smtClean="0">
                <a:solidFill>
                  <a:schemeClr val="dk1"/>
                </a:solidFill>
                <a:effectLst/>
                <a:latin typeface="Calibri"/>
                <a:ea typeface="Calibri"/>
                <a:cs typeface="Calibri"/>
                <a:sym typeface="Calibri"/>
              </a:rPr>
            </a:br>
            <a:endParaRPr lang="fr-FR" sz="1200" b="0" i="0" u="none" strike="noStrike" cap="none" dirty="0" smtClean="0">
              <a:solidFill>
                <a:schemeClr val="dk1"/>
              </a:solidFill>
              <a:effectLst/>
              <a:latin typeface="Calibri"/>
              <a:ea typeface="Calibri"/>
              <a:cs typeface="Calibri"/>
              <a:sym typeface="Calibri"/>
            </a:endParaRPr>
          </a:p>
          <a:p>
            <a:pPr rtl="0" fontAlgn="base"/>
            <a:r>
              <a:rPr lang="fr-FR" sz="1200" b="1" i="0" u="none" strike="noStrike" cap="none" dirty="0" smtClean="0">
                <a:solidFill>
                  <a:schemeClr val="dk1"/>
                </a:solidFill>
                <a:effectLst/>
                <a:latin typeface="Calibri"/>
                <a:ea typeface="Calibri"/>
                <a:cs typeface="Calibri"/>
                <a:sym typeface="Calibri"/>
              </a:rPr>
              <a:t>À propos de </a:t>
            </a:r>
            <a:r>
              <a:rPr lang="fr-FR" sz="1200" b="1" i="0" u="none" strike="noStrike" cap="none" dirty="0" err="1" smtClean="0">
                <a:solidFill>
                  <a:schemeClr val="dk1"/>
                </a:solidFill>
                <a:effectLst/>
                <a:latin typeface="Calibri"/>
                <a:ea typeface="Calibri"/>
                <a:cs typeface="Calibri"/>
                <a:sym typeface="Calibri"/>
              </a:rPr>
              <a:t>Ludociels</a:t>
            </a:r>
            <a:endParaRPr lang="fr-FR" sz="1200" b="1" i="0" u="none" strike="noStrike" cap="none" dirty="0" smtClean="0">
              <a:solidFill>
                <a:schemeClr val="dk1"/>
              </a:solidFill>
              <a:effectLst/>
              <a:latin typeface="Calibri"/>
              <a:ea typeface="Calibri"/>
              <a:cs typeface="Calibri"/>
              <a:sym typeface="Calibri"/>
            </a:endParaRPr>
          </a:p>
          <a:p>
            <a:pPr rtl="0" fontAlgn="base"/>
            <a:r>
              <a:rPr lang="fr-FR" sz="1200" b="0" i="0" u="none" strike="noStrike" cap="none" dirty="0" err="1" smtClean="0">
                <a:solidFill>
                  <a:schemeClr val="dk1"/>
                </a:solidFill>
                <a:effectLst/>
                <a:latin typeface="Calibri"/>
                <a:ea typeface="Calibri"/>
                <a:cs typeface="Calibri"/>
                <a:sym typeface="Calibri"/>
              </a:rPr>
              <a:t>Ludociels</a:t>
            </a:r>
            <a:r>
              <a:rPr lang="fr-FR" sz="1200" b="0" i="0" u="none" strike="noStrike" cap="none" dirty="0" smtClean="0">
                <a:solidFill>
                  <a:schemeClr val="dk1"/>
                </a:solidFill>
                <a:effectLst/>
                <a:latin typeface="Calibri"/>
                <a:ea typeface="Calibri"/>
                <a:cs typeface="Calibri"/>
                <a:sym typeface="Calibri"/>
              </a:rPr>
              <a:t> pour tous est une entreprise montréalaise d’économie sociale qui a pour vocation de favoriser l'inclusion numérique.</a:t>
            </a:r>
          </a:p>
          <a:p>
            <a:pPr rtl="0" fontAlgn="base"/>
            <a:r>
              <a:rPr lang="fr-FR" sz="1200" b="0" i="0" u="none" strike="noStrike" cap="none" dirty="0" smtClean="0">
                <a:solidFill>
                  <a:schemeClr val="dk1"/>
                </a:solidFill>
                <a:effectLst/>
                <a:latin typeface="Calibri"/>
                <a:ea typeface="Calibri"/>
                <a:cs typeface="Calibri"/>
                <a:sym typeface="Calibri"/>
              </a:rPr>
              <a:t>Nous nous intéressons à toutes formes de projets numériques à vocation sociale ainsi qu'à l'accessibilité des jeux vidéo.</a:t>
            </a:r>
          </a:p>
          <a:p>
            <a:pPr rtl="0" fontAlgn="base"/>
            <a:r>
              <a:rPr lang="fr-FR" sz="1200" b="0" i="0" u="none" strike="noStrike" cap="none" dirty="0" smtClean="0">
                <a:solidFill>
                  <a:schemeClr val="dk1"/>
                </a:solidFill>
                <a:effectLst/>
                <a:latin typeface="Calibri"/>
                <a:ea typeface="Calibri"/>
                <a:cs typeface="Calibri"/>
                <a:sym typeface="Calibri"/>
              </a:rPr>
              <a:t>Nous contribuons à la création et nous faisons la promotion de loisirs, d’activités et d'installations culturelles numériques inclusifs, participatifs et collaboratifs.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b="1" i="0" u="none" strike="noStrike" cap="none" dirty="0" smtClean="0">
              <a:solidFill>
                <a:schemeClr val="dk1"/>
              </a:solidFill>
              <a:effectLst/>
              <a:latin typeface="Calibri"/>
              <a:ea typeface="Calibri"/>
              <a:cs typeface="Calibri"/>
              <a:sym typeface="Calibri"/>
            </a:endParaRPr>
          </a:p>
          <a:p>
            <a:endParaRPr lang="en-US"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25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9049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cap="none" dirty="0" smtClean="0">
                <a:solidFill>
                  <a:schemeClr val="dk1"/>
                </a:solidFill>
                <a:effectLst/>
                <a:latin typeface="Calibri"/>
                <a:ea typeface="Calibri"/>
                <a:cs typeface="Calibri"/>
                <a:sym typeface="Calibri"/>
              </a:rPr>
              <a:t>Télescope, organisation à but non lucratif, offre une expertise en comptabilité, administration et finance aux organisations à mission sociale, culturelle ou environnementale, dans une approche collaborative.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u="none" strike="noStrike" cap="none" dirty="0" smtClean="0">
                <a:solidFill>
                  <a:schemeClr val="dk1"/>
                </a:solidFill>
                <a:effectLst/>
                <a:latin typeface="Calibri"/>
                <a:ea typeface="Calibri"/>
                <a:cs typeface="Calibri"/>
                <a:sym typeface="Calibri"/>
              </a:rPr>
              <a:t>Élyme conseils est une équipe de professionnels du développement durable (DD) capables de gérer des groupes multidisciplinaires et de communiquer avec le public, en plus d’analyser, de planifier et de mettre en application des projets de développement durable.. </a:t>
            </a:r>
            <a:r>
              <a:rPr lang="fr-FR" sz="1200" b="0" i="1" u="none" strike="noStrike" cap="none" dirty="0" smtClean="0">
                <a:solidFill>
                  <a:schemeClr val="dk1"/>
                </a:solidFill>
                <a:effectLst/>
                <a:latin typeface="Calibri"/>
                <a:ea typeface="Calibri"/>
                <a:cs typeface="Calibri"/>
                <a:sym typeface="Calibri"/>
              </a:rPr>
              <a:t>Élyme conseils a pour mission de contribuer à la concrétisation des principes du développement durable au sein des organisations et des collectivités par une approche qui favorise la participation, la prise en charge, le transfert de connaissances et la mise en œuvre.</a:t>
            </a:r>
            <a:endParaRPr lang="en-US" dirty="0" smtClean="0"/>
          </a:p>
          <a:p>
            <a:endParaRPr lang="fr-FR" sz="1200" b="0" i="1" u="none" strike="noStrike" cap="none"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smtClean="0">
                <a:solidFill>
                  <a:schemeClr val="dk1"/>
                </a:solidFill>
                <a:effectLst/>
                <a:latin typeface="Calibri"/>
                <a:ea typeface="Calibri"/>
                <a:cs typeface="Calibri"/>
                <a:sym typeface="Calibri"/>
              </a:rPr>
              <a:t>FLO-FM 96,5</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1" i="0" u="none" strike="noStrike" cap="none" dirty="0" smtClean="0">
                <a:solidFill>
                  <a:schemeClr val="dk1"/>
                </a:solidFill>
                <a:effectLst/>
                <a:latin typeface="Calibri"/>
                <a:ea typeface="Calibri"/>
                <a:cs typeface="Calibri"/>
                <a:sym typeface="Calibri"/>
              </a:rPr>
              <a:t>Organisme à but non lucratif </a:t>
            </a:r>
            <a:r>
              <a:rPr lang="fr-FR" sz="1200" b="1" i="0" u="none" strike="noStrike" cap="none" dirty="0" err="1" smtClean="0">
                <a:solidFill>
                  <a:schemeClr val="dk1"/>
                </a:solidFill>
                <a:effectLst/>
                <a:latin typeface="Calibri"/>
                <a:ea typeface="Calibri"/>
                <a:cs typeface="Calibri"/>
                <a:sym typeface="Calibri"/>
              </a:rPr>
              <a:t>oeuvrant</a:t>
            </a:r>
            <a:r>
              <a:rPr lang="fr-FR" sz="1200" b="1" i="0" u="none" strike="noStrike" cap="none" dirty="0" smtClean="0">
                <a:solidFill>
                  <a:schemeClr val="dk1"/>
                </a:solidFill>
                <a:effectLst/>
                <a:latin typeface="Calibri"/>
                <a:ea typeface="Calibri"/>
                <a:cs typeface="Calibri"/>
                <a:sym typeface="Calibri"/>
              </a:rPr>
              <a:t> à stimuler l’innovation du secteur minier québécois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u="none" strike="noStrike" cap="none" dirty="0" smtClean="0">
              <a:solidFill>
                <a:schemeClr val="dk1"/>
              </a:solidFill>
              <a:effectLst/>
              <a:latin typeface="Calibri"/>
              <a:ea typeface="Calibri"/>
              <a:cs typeface="Calibri"/>
              <a:sym typeface="Calibri"/>
            </a:endParaRPr>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26</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91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42e5db6fed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g142e5db6fed_0_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60" name="Google Shape;760;g142e5db6fed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42e5db6fed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42e5db6fed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142e5db6fed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42e5db6fed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42e5db6fed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42e5db6fed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Me présenter.</a:t>
            </a:r>
            <a:endParaRPr/>
          </a:p>
          <a:p>
            <a:pPr marL="0" lvl="0" indent="0" algn="l" rtl="0">
              <a:lnSpc>
                <a:spcPct val="100000"/>
              </a:lnSpc>
              <a:spcBef>
                <a:spcPts val="0"/>
              </a:spcBef>
              <a:spcAft>
                <a:spcPts val="0"/>
              </a:spcAft>
              <a:buSzPts val="1400"/>
              <a:buNone/>
            </a:pPr>
            <a:r>
              <a:rPr lang="fr-FR"/>
              <a:t>Mentionner c’est quoi le projet Sismic (mon rôle : accompagner des personnes âgées entre 18 et 29 ans dans leurs idées de projets d’entrepreneuriat collectif).</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45" name="Google Shape;54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a:t>
            </a:fld>
            <a:endParaRPr/>
          </a:p>
        </p:txBody>
      </p:sp>
    </p:spTree>
    <p:extLst>
      <p:ext uri="{BB962C8B-B14F-4D97-AF65-F5344CB8AC3E}">
        <p14:creationId xmlns:p14="http://schemas.microsoft.com/office/powerpoint/2010/main" val="1591733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42e5db6fed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42e5db6fed_0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142e5db6fed_0_2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42e5db6fed_0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142e5db6fed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42e5db6fed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42e5db6fed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142e5db6fed_0_3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42f66610c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42f66610c4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g142f66610c4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282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42f66610c4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g142f66610c4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g142f66610c4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Arial"/>
                <a:ea typeface="Arial"/>
                <a:cs typeface="Arial"/>
                <a:sym typeface="Arial"/>
              </a:rPr>
              <a:t>- </a:t>
            </a:r>
            <a:r>
              <a:rPr lang="fr-FR" sz="1200" b="1">
                <a:latin typeface="Arial"/>
                <a:ea typeface="Arial"/>
                <a:cs typeface="Arial"/>
                <a:sym typeface="Arial"/>
              </a:rPr>
              <a:t>l’idéation</a:t>
            </a:r>
            <a:r>
              <a:rPr lang="fr-FR" sz="1200">
                <a:latin typeface="Arial"/>
                <a:ea typeface="Arial"/>
                <a:cs typeface="Arial"/>
                <a:sym typeface="Arial"/>
              </a:rPr>
              <a:t> (peaufiner ton idée de projet, en savoir plus le modèle d’affaires collectif, former l’équipe de promoteurs);</a:t>
            </a:r>
            <a:br>
              <a:rPr lang="fr-FR" sz="1200">
                <a:latin typeface="Arial"/>
                <a:ea typeface="Arial"/>
                <a:cs typeface="Arial"/>
                <a:sym typeface="Arial"/>
              </a:rPr>
            </a:br>
            <a:r>
              <a:rPr lang="fr-FR" sz="1200">
                <a:latin typeface="Arial"/>
                <a:ea typeface="Arial"/>
                <a:cs typeface="Arial"/>
                <a:sym typeface="Arial"/>
              </a:rPr>
              <a:t>- </a:t>
            </a:r>
            <a:r>
              <a:rPr lang="fr-FR" sz="1200" b="1">
                <a:latin typeface="Arial"/>
                <a:ea typeface="Arial"/>
                <a:cs typeface="Arial"/>
                <a:sym typeface="Arial"/>
              </a:rPr>
              <a:t>le prototypage</a:t>
            </a:r>
            <a:r>
              <a:rPr lang="fr-FR" sz="1200">
                <a:latin typeface="Arial"/>
                <a:ea typeface="Arial"/>
                <a:cs typeface="Arial"/>
                <a:sym typeface="Arial"/>
              </a:rPr>
              <a:t> (passer de l’idée au projet d’entreprise grâce à des ateliers concrets sur la gouvernance, l’étude de marché, le montage financier, etc.);</a:t>
            </a:r>
            <a:br>
              <a:rPr lang="fr-FR" sz="1200">
                <a:latin typeface="Arial"/>
                <a:ea typeface="Arial"/>
                <a:cs typeface="Arial"/>
                <a:sym typeface="Arial"/>
              </a:rPr>
            </a:br>
            <a:r>
              <a:rPr lang="fr-FR" sz="1200">
                <a:latin typeface="Arial"/>
                <a:ea typeface="Arial"/>
                <a:cs typeface="Arial"/>
                <a:sym typeface="Arial"/>
              </a:rPr>
              <a:t>- </a:t>
            </a:r>
            <a:r>
              <a:rPr lang="fr-FR" sz="1200" b="1">
                <a:latin typeface="Arial"/>
                <a:ea typeface="Arial"/>
                <a:cs typeface="Arial"/>
                <a:sym typeface="Arial"/>
              </a:rPr>
              <a:t>la propulsion </a:t>
            </a:r>
            <a:r>
              <a:rPr lang="fr-FR" sz="1200">
                <a:latin typeface="Arial"/>
                <a:ea typeface="Arial"/>
                <a:cs typeface="Arial"/>
                <a:sym typeface="Arial"/>
              </a:rPr>
              <a:t>(mettre sur pied l’entreprise).</a:t>
            </a:r>
            <a:br>
              <a:rPr lang="fr-FR" sz="1200">
                <a:latin typeface="Arial"/>
                <a:ea typeface="Arial"/>
                <a:cs typeface="Arial"/>
                <a:sym typeface="Arial"/>
              </a:rPr>
            </a:br>
            <a:endParaRPr/>
          </a:p>
        </p:txBody>
      </p:sp>
      <p:sp>
        <p:nvSpPr>
          <p:cNvPr id="973" name="Google Shape;97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hlinkClick r:id="rId3"/>
              </a:rPr>
              <a:t>https://miro.com/app/board/uXjVNU0Dz2k=/?share_link_id=839931067752</a:t>
            </a:r>
            <a:endParaRPr lang="en-US"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smtClean="0">
                <a:solidFill>
                  <a:schemeClr val="dk1"/>
                </a:solidFill>
                <a:latin typeface="Calibri"/>
                <a:ea typeface="Calibri"/>
                <a:cs typeface="Calibri"/>
                <a:sym typeface="Calibri"/>
              </a:rPr>
              <a:t>40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011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42e5db6fe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42e5db6fe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142e5db6fe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5 000 $ sur un emprunt de 150 $</a:t>
            </a:r>
            <a:endParaRPr dirty="0"/>
          </a:p>
        </p:txBody>
      </p:sp>
      <p:sp>
        <p:nvSpPr>
          <p:cNvPr id="564" name="Google Shape;5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42e5db6fe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42e5db6fe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42e5db6fe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42e5db6fed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2e5db6fed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1" name="Google Shape;591;g142e5db6fed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4"/>
        <p:cNvGrpSpPr/>
        <p:nvPr/>
      </p:nvGrpSpPr>
      <p:grpSpPr>
        <a:xfrm>
          <a:off x="0" y="0"/>
          <a:ext cx="0" cy="0"/>
          <a:chOff x="0" y="0"/>
          <a:chExt cx="0" cy="0"/>
        </a:xfrm>
      </p:grpSpPr>
      <p:sp>
        <p:nvSpPr>
          <p:cNvPr id="15" name="Google Shape;15;p28"/>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8"/>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82"/>
        <p:cNvGrpSpPr/>
        <p:nvPr/>
      </p:nvGrpSpPr>
      <p:grpSpPr>
        <a:xfrm>
          <a:off x="0" y="0"/>
          <a:ext cx="0" cy="0"/>
          <a:chOff x="0" y="0"/>
          <a:chExt cx="0" cy="0"/>
        </a:xfrm>
      </p:grpSpPr>
      <p:cxnSp>
        <p:nvCxnSpPr>
          <p:cNvPr id="83" name="Google Shape;83;p85"/>
          <p:cNvCxnSpPr/>
          <p:nvPr/>
        </p:nvCxnSpPr>
        <p:spPr>
          <a:xfrm>
            <a:off x="595348" y="382834"/>
            <a:ext cx="0" cy="6499200"/>
          </a:xfrm>
          <a:prstGeom prst="straightConnector1">
            <a:avLst/>
          </a:prstGeom>
          <a:noFill/>
          <a:ln w="9525" cap="flat" cmpd="sng">
            <a:solidFill>
              <a:schemeClr val="accent4"/>
            </a:solidFill>
            <a:prstDash val="solid"/>
            <a:miter lim="800000"/>
            <a:headEnd type="none" w="sm" len="sm"/>
            <a:tailEnd type="none" w="sm" len="sm"/>
          </a:ln>
        </p:spPr>
      </p:cxnSp>
      <p:sp>
        <p:nvSpPr>
          <p:cNvPr id="84" name="Google Shape;84;p8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86" name="Google Shape;86;p85"/>
          <p:cNvPicPr preferRelativeResize="0"/>
          <p:nvPr/>
        </p:nvPicPr>
        <p:blipFill rotWithShape="1">
          <a:blip r:embed="rId2">
            <a:alphaModFix/>
          </a:blip>
          <a:srcRect/>
          <a:stretch/>
        </p:blipFill>
        <p:spPr>
          <a:xfrm>
            <a:off x="-260543" y="385158"/>
            <a:ext cx="1302520" cy="563591"/>
          </a:xfrm>
          <a:prstGeom prst="rect">
            <a:avLst/>
          </a:prstGeom>
          <a:noFill/>
          <a:ln>
            <a:noFill/>
          </a:ln>
        </p:spPr>
      </p:pic>
      <p:sp>
        <p:nvSpPr>
          <p:cNvPr id="87" name="Google Shape;87;p85"/>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85"/>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85"/>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85"/>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5"/>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5"/>
          <p:cNvSpPr/>
          <p:nvPr/>
        </p:nvSpPr>
        <p:spPr>
          <a:xfrm>
            <a:off x="391885" y="521534"/>
            <a:ext cx="4653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3</a:t>
            </a:r>
            <a:endParaRPr sz="1400" b="0" i="0" u="none" strike="noStrike" cap="none">
              <a:solidFill>
                <a:srgbClr val="000000"/>
              </a:solidFill>
              <a:latin typeface="Arial"/>
              <a:ea typeface="Arial"/>
              <a:cs typeface="Arial"/>
              <a:sym typeface="Arial"/>
            </a:endParaRPr>
          </a:p>
        </p:txBody>
      </p:sp>
      <p:sp>
        <p:nvSpPr>
          <p:cNvPr id="93" name="Google Shape;93;p85"/>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 avec légende">
  <p:cSld name="Contenu avec légende">
    <p:spTree>
      <p:nvGrpSpPr>
        <p:cNvPr id="1" name="Shape 94"/>
        <p:cNvGrpSpPr/>
        <p:nvPr/>
      </p:nvGrpSpPr>
      <p:grpSpPr>
        <a:xfrm>
          <a:off x="0" y="0"/>
          <a:ext cx="0" cy="0"/>
          <a:chOff x="0" y="0"/>
          <a:chExt cx="0" cy="0"/>
        </a:xfrm>
      </p:grpSpPr>
      <p:sp>
        <p:nvSpPr>
          <p:cNvPr id="95" name="Google Shape;95;p86"/>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86"/>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7" name="Google Shape;97;p86"/>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86"/>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99" name="Google Shape;99;p86"/>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100" name="Google Shape;100;p86"/>
          <p:cNvPicPr preferRelativeResize="0"/>
          <p:nvPr/>
        </p:nvPicPr>
        <p:blipFill rotWithShape="1">
          <a:blip r:embed="rId3">
            <a:alphaModFix/>
          </a:blip>
          <a:srcRect/>
          <a:stretch/>
        </p:blipFill>
        <p:spPr>
          <a:xfrm>
            <a:off x="8737600" y="0"/>
            <a:ext cx="3454396" cy="165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ontenu avec légende">
  <p:cSld name="2_Contenu avec légende">
    <p:spTree>
      <p:nvGrpSpPr>
        <p:cNvPr id="1" name="Shape 101"/>
        <p:cNvGrpSpPr/>
        <p:nvPr/>
      </p:nvGrpSpPr>
      <p:grpSpPr>
        <a:xfrm>
          <a:off x="0" y="0"/>
          <a:ext cx="0" cy="0"/>
          <a:chOff x="0" y="0"/>
          <a:chExt cx="0" cy="0"/>
        </a:xfrm>
      </p:grpSpPr>
      <p:sp>
        <p:nvSpPr>
          <p:cNvPr id="102" name="Google Shape;102;p87"/>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7"/>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4" name="Google Shape;104;p87"/>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7"/>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06" name="Google Shape;106;p87"/>
          <p:cNvPicPr preferRelativeResize="0"/>
          <p:nvPr/>
        </p:nvPicPr>
        <p:blipFill rotWithShape="1">
          <a:blip r:embed="rId2">
            <a:alphaModFix/>
          </a:blip>
          <a:srcRect/>
          <a:stretch/>
        </p:blipFill>
        <p:spPr>
          <a:xfrm>
            <a:off x="-1153120" y="5240867"/>
            <a:ext cx="7581897" cy="711200"/>
          </a:xfrm>
          <a:prstGeom prst="rect">
            <a:avLst/>
          </a:prstGeom>
          <a:noFill/>
          <a:ln>
            <a:noFill/>
          </a:ln>
        </p:spPr>
      </p:pic>
      <p:pic>
        <p:nvPicPr>
          <p:cNvPr id="107" name="Google Shape;107;p87"/>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u avec légende">
  <p:cSld name="1_Contenu avec légende">
    <p:spTree>
      <p:nvGrpSpPr>
        <p:cNvPr id="1" name="Shape 108"/>
        <p:cNvGrpSpPr/>
        <p:nvPr/>
      </p:nvGrpSpPr>
      <p:grpSpPr>
        <a:xfrm>
          <a:off x="0" y="0"/>
          <a:ext cx="0" cy="0"/>
          <a:chOff x="0" y="0"/>
          <a:chExt cx="0" cy="0"/>
        </a:xfrm>
      </p:grpSpPr>
      <p:sp>
        <p:nvSpPr>
          <p:cNvPr id="109" name="Google Shape;109;p88"/>
          <p:cNvSpPr txBox="1">
            <a:spLocks noGrp="1"/>
          </p:cNvSpPr>
          <p:nvPr>
            <p:ph type="title"/>
          </p:nvPr>
        </p:nvSpPr>
        <p:spPr>
          <a:xfrm>
            <a:off x="839788" y="1619249"/>
            <a:ext cx="4799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88"/>
          <p:cNvSpPr txBox="1">
            <a:spLocks noGrp="1"/>
          </p:cNvSpPr>
          <p:nvPr>
            <p:ph type="body" idx="1"/>
          </p:nvPr>
        </p:nvSpPr>
        <p:spPr>
          <a:xfrm>
            <a:off x="6011334" y="1619250"/>
            <a:ext cx="5344200" cy="48735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500"/>
              <a:buFont typeface="Constantia"/>
              <a:buNone/>
              <a:defRPr sz="2500">
                <a:solidFill>
                  <a:schemeClr val="dk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1" name="Google Shape;111;p88"/>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8"/>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13" name="Google Shape;113;p88"/>
          <p:cNvPicPr preferRelativeResize="0"/>
          <p:nvPr/>
        </p:nvPicPr>
        <p:blipFill rotWithShape="1">
          <a:blip r:embed="rId2">
            <a:alphaModFix/>
          </a:blip>
          <a:srcRect/>
          <a:stretch/>
        </p:blipFill>
        <p:spPr>
          <a:xfrm>
            <a:off x="-735806" y="5467350"/>
            <a:ext cx="7950200" cy="889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re de section" type="secHead">
  <p:cSld name="SECTION_HEADER">
    <p:spTree>
      <p:nvGrpSpPr>
        <p:cNvPr id="1" name="Shape 114"/>
        <p:cNvGrpSpPr/>
        <p:nvPr/>
      </p:nvGrpSpPr>
      <p:grpSpPr>
        <a:xfrm>
          <a:off x="0" y="0"/>
          <a:ext cx="0" cy="0"/>
          <a:chOff x="0" y="0"/>
          <a:chExt cx="0" cy="0"/>
        </a:xfrm>
      </p:grpSpPr>
      <p:sp>
        <p:nvSpPr>
          <p:cNvPr id="115" name="Google Shape;115;p89"/>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89"/>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117" name="Google Shape;117;p89"/>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89"/>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19" name="Google Shape;119;p89"/>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120" name="Google Shape;120;p89"/>
          <p:cNvPicPr preferRelativeResize="0"/>
          <p:nvPr/>
        </p:nvPicPr>
        <p:blipFill rotWithShape="1">
          <a:blip r:embed="rId3">
            <a:alphaModFix/>
          </a:blip>
          <a:srcRect/>
          <a:stretch/>
        </p:blipFill>
        <p:spPr>
          <a:xfrm>
            <a:off x="8737600" y="0"/>
            <a:ext cx="3454396" cy="165100"/>
          </a:xfrm>
          <a:prstGeom prst="rect">
            <a:avLst/>
          </a:prstGeom>
          <a:noFill/>
          <a:ln>
            <a:noFill/>
          </a:ln>
        </p:spPr>
      </p:pic>
      <p:sp>
        <p:nvSpPr>
          <p:cNvPr id="121" name="Google Shape;121;p89"/>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122" name="Google Shape;122;p89"/>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re de section">
  <p:cSld name="1_Titre de section">
    <p:spTree>
      <p:nvGrpSpPr>
        <p:cNvPr id="1" name="Shape 123"/>
        <p:cNvGrpSpPr/>
        <p:nvPr/>
      </p:nvGrpSpPr>
      <p:grpSpPr>
        <a:xfrm>
          <a:off x="0" y="0"/>
          <a:ext cx="0" cy="0"/>
          <a:chOff x="0" y="0"/>
          <a:chExt cx="0" cy="0"/>
        </a:xfrm>
      </p:grpSpPr>
      <p:sp>
        <p:nvSpPr>
          <p:cNvPr id="124" name="Google Shape;124;p90"/>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0"/>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126" name="Google Shape;126;p90"/>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90"/>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28" name="Google Shape;128;p90"/>
          <p:cNvPicPr preferRelativeResize="0"/>
          <p:nvPr/>
        </p:nvPicPr>
        <p:blipFill rotWithShape="1">
          <a:blip r:embed="rId2">
            <a:alphaModFix/>
          </a:blip>
          <a:srcRect/>
          <a:stretch/>
        </p:blipFill>
        <p:spPr>
          <a:xfrm>
            <a:off x="-802307" y="5467350"/>
            <a:ext cx="7950200" cy="889000"/>
          </a:xfrm>
          <a:prstGeom prst="rect">
            <a:avLst/>
          </a:prstGeom>
          <a:noFill/>
          <a:ln>
            <a:noFill/>
          </a:ln>
        </p:spPr>
      </p:pic>
      <p:pic>
        <p:nvPicPr>
          <p:cNvPr id="129" name="Google Shape;129;p90"/>
          <p:cNvPicPr preferRelativeResize="0"/>
          <p:nvPr/>
        </p:nvPicPr>
        <p:blipFill rotWithShape="1">
          <a:blip r:embed="rId2">
            <a:alphaModFix/>
          </a:blip>
          <a:srcRect/>
          <a:stretch/>
        </p:blipFill>
        <p:spPr>
          <a:xfrm rot="10800000">
            <a:off x="7782892" y="-181429"/>
            <a:ext cx="7950200" cy="889000"/>
          </a:xfrm>
          <a:prstGeom prst="rect">
            <a:avLst/>
          </a:prstGeom>
          <a:noFill/>
          <a:ln>
            <a:noFill/>
          </a:ln>
        </p:spPr>
      </p:pic>
      <p:sp>
        <p:nvSpPr>
          <p:cNvPr id="130" name="Google Shape;130;p90"/>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131" name="Google Shape;131;p90"/>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itre de section">
  <p:cSld name="4_Titre de section">
    <p:spTree>
      <p:nvGrpSpPr>
        <p:cNvPr id="1" name="Shape 132"/>
        <p:cNvGrpSpPr/>
        <p:nvPr/>
      </p:nvGrpSpPr>
      <p:grpSpPr>
        <a:xfrm>
          <a:off x="0" y="0"/>
          <a:ext cx="0" cy="0"/>
          <a:chOff x="0" y="0"/>
          <a:chExt cx="0" cy="0"/>
        </a:xfrm>
      </p:grpSpPr>
      <p:sp>
        <p:nvSpPr>
          <p:cNvPr id="133" name="Google Shape;133;p91"/>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1"/>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135" name="Google Shape;135;p9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9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37" name="Google Shape;137;p91"/>
          <p:cNvPicPr preferRelativeResize="0"/>
          <p:nvPr/>
        </p:nvPicPr>
        <p:blipFill rotWithShape="1">
          <a:blip r:embed="rId2">
            <a:alphaModFix/>
          </a:blip>
          <a:srcRect/>
          <a:stretch/>
        </p:blipFill>
        <p:spPr>
          <a:xfrm>
            <a:off x="-1153120" y="5249180"/>
            <a:ext cx="7581897" cy="711200"/>
          </a:xfrm>
          <a:prstGeom prst="rect">
            <a:avLst/>
          </a:prstGeom>
          <a:noFill/>
          <a:ln>
            <a:noFill/>
          </a:ln>
        </p:spPr>
      </p:pic>
      <p:pic>
        <p:nvPicPr>
          <p:cNvPr id="138" name="Google Shape;138;p91"/>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
        <p:nvSpPr>
          <p:cNvPr id="139" name="Google Shape;139;p91"/>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140" name="Google Shape;140;p91"/>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de section">
  <p:cSld name="Titre de section">
    <p:spTree>
      <p:nvGrpSpPr>
        <p:cNvPr id="1" name="Shape 141"/>
        <p:cNvGrpSpPr/>
        <p:nvPr/>
      </p:nvGrpSpPr>
      <p:grpSpPr>
        <a:xfrm>
          <a:off x="0" y="0"/>
          <a:ext cx="0" cy="0"/>
          <a:chOff x="0" y="0"/>
          <a:chExt cx="0" cy="0"/>
        </a:xfrm>
      </p:grpSpPr>
      <p:sp>
        <p:nvSpPr>
          <p:cNvPr id="142" name="Google Shape;142;p9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144" name="Google Shape;144;p92"/>
          <p:cNvSpPr txBox="1">
            <a:spLocks noGrp="1"/>
          </p:cNvSpPr>
          <p:nvPr>
            <p:ph type="body" idx="1"/>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145" name="Google Shape;145;p92"/>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Titre de section">
  <p:cSld name="3_Titre de section">
    <p:spTree>
      <p:nvGrpSpPr>
        <p:cNvPr id="1" name="Shape 146"/>
        <p:cNvGrpSpPr/>
        <p:nvPr/>
      </p:nvGrpSpPr>
      <p:grpSpPr>
        <a:xfrm>
          <a:off x="0" y="0"/>
          <a:ext cx="0" cy="0"/>
          <a:chOff x="0" y="0"/>
          <a:chExt cx="0" cy="0"/>
        </a:xfrm>
      </p:grpSpPr>
      <p:sp>
        <p:nvSpPr>
          <p:cNvPr id="147" name="Google Shape;147;p93"/>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93"/>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149" name="Google Shape;149;p9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51"/>
        <p:cNvGrpSpPr/>
        <p:nvPr/>
      </p:nvGrpSpPr>
      <p:grpSpPr>
        <a:xfrm>
          <a:off x="0" y="0"/>
          <a:ext cx="0" cy="0"/>
          <a:chOff x="0" y="0"/>
          <a:chExt cx="0" cy="0"/>
        </a:xfrm>
      </p:grpSpPr>
      <p:sp>
        <p:nvSpPr>
          <p:cNvPr id="152" name="Google Shape;152;p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4"/>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94"/>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9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7" name="Google Shape;157;p9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17"/>
        <p:cNvGrpSpPr/>
        <p:nvPr/>
      </p:nvGrpSpPr>
      <p:grpSpPr>
        <a:xfrm>
          <a:off x="0" y="0"/>
          <a:ext cx="0" cy="0"/>
          <a:chOff x="0" y="0"/>
          <a:chExt cx="0" cy="0"/>
        </a:xfrm>
      </p:grpSpPr>
      <p:pic>
        <p:nvPicPr>
          <p:cNvPr id="18" name="Google Shape;18;p77"/>
          <p:cNvPicPr preferRelativeResize="0"/>
          <p:nvPr/>
        </p:nvPicPr>
        <p:blipFill rotWithShape="1">
          <a:blip r:embed="rId2">
            <a:alphaModFix/>
          </a:blip>
          <a:srcRect/>
          <a:stretch/>
        </p:blipFill>
        <p:spPr>
          <a:xfrm>
            <a:off x="0" y="-75534"/>
            <a:ext cx="12192000" cy="5941279"/>
          </a:xfrm>
          <a:prstGeom prst="rect">
            <a:avLst/>
          </a:prstGeom>
          <a:noFill/>
          <a:ln>
            <a:noFill/>
          </a:ln>
        </p:spPr>
      </p:pic>
      <p:sp>
        <p:nvSpPr>
          <p:cNvPr id="19" name="Google Shape;19;p77"/>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7"/>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1" name="Google Shape;21;p77"/>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22" name="Google Shape;22;p77"/>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58"/>
        <p:cNvGrpSpPr/>
        <p:nvPr/>
      </p:nvGrpSpPr>
      <p:grpSpPr>
        <a:xfrm>
          <a:off x="0" y="0"/>
          <a:ext cx="0" cy="0"/>
          <a:chOff x="0" y="0"/>
          <a:chExt cx="0" cy="0"/>
        </a:xfrm>
      </p:grpSpPr>
      <p:sp>
        <p:nvSpPr>
          <p:cNvPr id="159" name="Google Shape;159;p9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5"/>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1" name="Google Shape;161;p9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95"/>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95"/>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9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66" name="Google Shape;166;p9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67"/>
        <p:cNvGrpSpPr/>
        <p:nvPr/>
      </p:nvGrpSpPr>
      <p:grpSpPr>
        <a:xfrm>
          <a:off x="0" y="0"/>
          <a:ext cx="0" cy="0"/>
          <a:chOff x="0" y="0"/>
          <a:chExt cx="0" cy="0"/>
        </a:xfrm>
      </p:grpSpPr>
      <p:sp>
        <p:nvSpPr>
          <p:cNvPr id="168" name="Google Shape;168;p9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6"/>
          <p:cNvSpPr>
            <a:spLocks noGrp="1"/>
          </p:cNvSpPr>
          <p:nvPr>
            <p:ph type="pic" idx="2"/>
          </p:nvPr>
        </p:nvSpPr>
        <p:spPr>
          <a:xfrm>
            <a:off x="5183188" y="987425"/>
            <a:ext cx="6172200" cy="4873500"/>
          </a:xfrm>
          <a:prstGeom prst="rect">
            <a:avLst/>
          </a:prstGeom>
          <a:noFill/>
          <a:ln>
            <a:noFill/>
          </a:ln>
        </p:spPr>
      </p:sp>
      <p:sp>
        <p:nvSpPr>
          <p:cNvPr id="170" name="Google Shape;170;p96"/>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96"/>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96"/>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73"/>
        <p:cNvGrpSpPr/>
        <p:nvPr/>
      </p:nvGrpSpPr>
      <p:grpSpPr>
        <a:xfrm>
          <a:off x="0" y="0"/>
          <a:ext cx="0" cy="0"/>
          <a:chOff x="0" y="0"/>
          <a:chExt cx="0" cy="0"/>
        </a:xfrm>
      </p:grpSpPr>
      <p:sp>
        <p:nvSpPr>
          <p:cNvPr id="174" name="Google Shape;174;p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9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97"/>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97"/>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78"/>
        <p:cNvGrpSpPr/>
        <p:nvPr/>
      </p:nvGrpSpPr>
      <p:grpSpPr>
        <a:xfrm>
          <a:off x="0" y="0"/>
          <a:ext cx="0" cy="0"/>
          <a:chOff x="0" y="0"/>
          <a:chExt cx="0" cy="0"/>
        </a:xfrm>
      </p:grpSpPr>
      <p:sp>
        <p:nvSpPr>
          <p:cNvPr id="179" name="Google Shape;179;p98"/>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98"/>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98"/>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98"/>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re de section">
  <p:cSld name="1_Titre de section">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0"/>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191" name="Google Shape;191;p30"/>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0"/>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193" name="Google Shape;193;p30"/>
          <p:cNvPicPr preferRelativeResize="0"/>
          <p:nvPr/>
        </p:nvPicPr>
        <p:blipFill rotWithShape="1">
          <a:blip r:embed="rId2">
            <a:alphaModFix/>
          </a:blip>
          <a:srcRect/>
          <a:stretch/>
        </p:blipFill>
        <p:spPr>
          <a:xfrm>
            <a:off x="-802307" y="5467350"/>
            <a:ext cx="7950200" cy="889000"/>
          </a:xfrm>
          <a:prstGeom prst="rect">
            <a:avLst/>
          </a:prstGeom>
          <a:noFill/>
          <a:ln>
            <a:noFill/>
          </a:ln>
        </p:spPr>
      </p:pic>
      <p:pic>
        <p:nvPicPr>
          <p:cNvPr id="194" name="Google Shape;194;p30"/>
          <p:cNvPicPr preferRelativeResize="0"/>
          <p:nvPr/>
        </p:nvPicPr>
        <p:blipFill rotWithShape="1">
          <a:blip r:embed="rId2">
            <a:alphaModFix/>
          </a:blip>
          <a:srcRect/>
          <a:stretch/>
        </p:blipFill>
        <p:spPr>
          <a:xfrm rot="10800000">
            <a:off x="7782892" y="-181429"/>
            <a:ext cx="7950200" cy="889000"/>
          </a:xfrm>
          <a:prstGeom prst="rect">
            <a:avLst/>
          </a:prstGeom>
          <a:noFill/>
          <a:ln>
            <a:noFill/>
          </a:ln>
        </p:spPr>
      </p:pic>
      <p:sp>
        <p:nvSpPr>
          <p:cNvPr id="195" name="Google Shape;195;p30"/>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196" name="Google Shape;196;p30"/>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7"/>
        <p:cNvGrpSpPr/>
        <p:nvPr/>
      </p:nvGrpSpPr>
      <p:grpSpPr>
        <a:xfrm>
          <a:off x="0" y="0"/>
          <a:ext cx="0" cy="0"/>
          <a:chOff x="0" y="0"/>
          <a:chExt cx="0" cy="0"/>
        </a:xfrm>
      </p:grpSpPr>
      <p:sp>
        <p:nvSpPr>
          <p:cNvPr id="198" name="Google Shape;198;ged2a50d681_0_5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9" name="Google Shape;199;ged2a50d681_0_5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00" name="Google Shape;200;ged2a50d681_0_56"/>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u avec légende">
  <p:cSld name="Contenu avec légende">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3"/>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04" name="Google Shape;204;p3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06" name="Google Shape;206;p33"/>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207" name="Google Shape;207;p33"/>
          <p:cNvPicPr preferRelativeResize="0"/>
          <p:nvPr/>
        </p:nvPicPr>
        <p:blipFill rotWithShape="1">
          <a:blip r:embed="rId3">
            <a:alphaModFix/>
          </a:blip>
          <a:srcRect/>
          <a:stretch/>
        </p:blipFill>
        <p:spPr>
          <a:xfrm>
            <a:off x="8737600" y="0"/>
            <a:ext cx="3454396" cy="1651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re de section" type="secHead">
  <p:cSld name="SECTION_HEADER">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35"/>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211" name="Google Shape;211;p3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3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13" name="Google Shape;213;p35"/>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214" name="Google Shape;214;p35"/>
          <p:cNvPicPr preferRelativeResize="0"/>
          <p:nvPr/>
        </p:nvPicPr>
        <p:blipFill rotWithShape="1">
          <a:blip r:embed="rId3">
            <a:alphaModFix/>
          </a:blip>
          <a:srcRect/>
          <a:stretch/>
        </p:blipFill>
        <p:spPr>
          <a:xfrm>
            <a:off x="8737600" y="0"/>
            <a:ext cx="3454396" cy="165100"/>
          </a:xfrm>
          <a:prstGeom prst="rect">
            <a:avLst/>
          </a:prstGeom>
          <a:noFill/>
          <a:ln>
            <a:noFill/>
          </a:ln>
        </p:spPr>
      </p:pic>
      <p:sp>
        <p:nvSpPr>
          <p:cNvPr id="215" name="Google Shape;215;p35"/>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216" name="Google Shape;216;p35"/>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re de section">
  <p:cSld name="4_Titre de section">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34"/>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220" name="Google Shape;220;p3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3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22" name="Google Shape;222;p34"/>
          <p:cNvPicPr preferRelativeResize="0"/>
          <p:nvPr/>
        </p:nvPicPr>
        <p:blipFill rotWithShape="1">
          <a:blip r:embed="rId2">
            <a:alphaModFix/>
          </a:blip>
          <a:srcRect/>
          <a:stretch/>
        </p:blipFill>
        <p:spPr>
          <a:xfrm>
            <a:off x="-1153120" y="5249180"/>
            <a:ext cx="7581897" cy="711200"/>
          </a:xfrm>
          <a:prstGeom prst="rect">
            <a:avLst/>
          </a:prstGeom>
          <a:noFill/>
          <a:ln>
            <a:noFill/>
          </a:ln>
        </p:spPr>
      </p:pic>
      <p:pic>
        <p:nvPicPr>
          <p:cNvPr id="223" name="Google Shape;223;p34"/>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
        <p:nvSpPr>
          <p:cNvPr id="224" name="Google Shape;224;p34"/>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225" name="Google Shape;225;p34"/>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226"/>
        <p:cNvGrpSpPr/>
        <p:nvPr/>
      </p:nvGrpSpPr>
      <p:grpSpPr>
        <a:xfrm>
          <a:off x="0" y="0"/>
          <a:ext cx="0" cy="0"/>
          <a:chOff x="0" y="0"/>
          <a:chExt cx="0" cy="0"/>
        </a:xfrm>
      </p:grpSpPr>
      <p:pic>
        <p:nvPicPr>
          <p:cNvPr id="227" name="Google Shape;227;p36"/>
          <p:cNvPicPr preferRelativeResize="0"/>
          <p:nvPr/>
        </p:nvPicPr>
        <p:blipFill rotWithShape="1">
          <a:blip r:embed="rId2">
            <a:alphaModFix/>
          </a:blip>
          <a:srcRect/>
          <a:stretch/>
        </p:blipFill>
        <p:spPr>
          <a:xfrm>
            <a:off x="0" y="-75534"/>
            <a:ext cx="12192000" cy="5941279"/>
          </a:xfrm>
          <a:prstGeom prst="rect">
            <a:avLst/>
          </a:prstGeom>
          <a:noFill/>
          <a:ln>
            <a:noFill/>
          </a:ln>
        </p:spPr>
      </p:pic>
      <p:sp>
        <p:nvSpPr>
          <p:cNvPr id="228" name="Google Shape;228;p36"/>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36"/>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30" name="Google Shape;230;p36"/>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231" name="Google Shape;231;p36"/>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Diapositive de titre">
  <p:cSld name="5_Diapositive de titre">
    <p:spTree>
      <p:nvGrpSpPr>
        <p:cNvPr id="1" name="Shape 23"/>
        <p:cNvGrpSpPr/>
        <p:nvPr/>
      </p:nvGrpSpPr>
      <p:grpSpPr>
        <a:xfrm>
          <a:off x="0" y="0"/>
          <a:ext cx="0" cy="0"/>
          <a:chOff x="0" y="0"/>
          <a:chExt cx="0" cy="0"/>
        </a:xfrm>
      </p:grpSpPr>
      <p:pic>
        <p:nvPicPr>
          <p:cNvPr id="24" name="Google Shape;24;p78"/>
          <p:cNvPicPr preferRelativeResize="0"/>
          <p:nvPr/>
        </p:nvPicPr>
        <p:blipFill rotWithShape="1">
          <a:blip r:embed="rId2">
            <a:alphaModFix/>
          </a:blip>
          <a:srcRect/>
          <a:stretch/>
        </p:blipFill>
        <p:spPr>
          <a:xfrm>
            <a:off x="0" y="0"/>
            <a:ext cx="12192000" cy="5941279"/>
          </a:xfrm>
          <a:prstGeom prst="rect">
            <a:avLst/>
          </a:prstGeom>
          <a:noFill/>
          <a:ln>
            <a:noFill/>
          </a:ln>
        </p:spPr>
      </p:pic>
      <p:sp>
        <p:nvSpPr>
          <p:cNvPr id="25" name="Google Shape;25;p78"/>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8"/>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7" name="Google Shape;27;p78"/>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28" name="Google Shape;28;p78"/>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Diapositive de titre">
  <p:cSld name="5_Diapositive de titre">
    <p:spTree>
      <p:nvGrpSpPr>
        <p:cNvPr id="1" name="Shape 232"/>
        <p:cNvGrpSpPr/>
        <p:nvPr/>
      </p:nvGrpSpPr>
      <p:grpSpPr>
        <a:xfrm>
          <a:off x="0" y="0"/>
          <a:ext cx="0" cy="0"/>
          <a:chOff x="0" y="0"/>
          <a:chExt cx="0" cy="0"/>
        </a:xfrm>
      </p:grpSpPr>
      <p:pic>
        <p:nvPicPr>
          <p:cNvPr id="233" name="Google Shape;233;p37"/>
          <p:cNvPicPr preferRelativeResize="0"/>
          <p:nvPr/>
        </p:nvPicPr>
        <p:blipFill rotWithShape="1">
          <a:blip r:embed="rId2">
            <a:alphaModFix/>
          </a:blip>
          <a:srcRect/>
          <a:stretch/>
        </p:blipFill>
        <p:spPr>
          <a:xfrm>
            <a:off x="0" y="0"/>
            <a:ext cx="12192000" cy="5941279"/>
          </a:xfrm>
          <a:prstGeom prst="rect">
            <a:avLst/>
          </a:prstGeom>
          <a:noFill/>
          <a:ln>
            <a:noFill/>
          </a:ln>
        </p:spPr>
      </p:pic>
      <p:sp>
        <p:nvSpPr>
          <p:cNvPr id="234" name="Google Shape;234;p37"/>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7"/>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36" name="Google Shape;236;p37"/>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237" name="Google Shape;237;p37"/>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238"/>
        <p:cNvGrpSpPr/>
        <p:nvPr/>
      </p:nvGrpSpPr>
      <p:grpSpPr>
        <a:xfrm>
          <a:off x="0" y="0"/>
          <a:ext cx="0" cy="0"/>
          <a:chOff x="0" y="0"/>
          <a:chExt cx="0" cy="0"/>
        </a:xfrm>
      </p:grpSpPr>
      <p:pic>
        <p:nvPicPr>
          <p:cNvPr id="239" name="Google Shape;239;p38"/>
          <p:cNvPicPr preferRelativeResize="0"/>
          <p:nvPr/>
        </p:nvPicPr>
        <p:blipFill rotWithShape="1">
          <a:blip r:embed="rId2">
            <a:alphaModFix/>
          </a:blip>
          <a:srcRect/>
          <a:stretch/>
        </p:blipFill>
        <p:spPr>
          <a:xfrm>
            <a:off x="0" y="228599"/>
            <a:ext cx="12192000" cy="5941279"/>
          </a:xfrm>
          <a:prstGeom prst="rect">
            <a:avLst/>
          </a:prstGeom>
          <a:noFill/>
          <a:ln>
            <a:noFill/>
          </a:ln>
        </p:spPr>
      </p:pic>
      <p:sp>
        <p:nvSpPr>
          <p:cNvPr id="240" name="Google Shape;240;p38"/>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8"/>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42" name="Google Shape;242;p38"/>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243" name="Google Shape;243;p38"/>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38"/>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Diapositive de titre">
  <p:cSld name="2_Diapositive de titre">
    <p:spTree>
      <p:nvGrpSpPr>
        <p:cNvPr id="1" name="Shape 245"/>
        <p:cNvGrpSpPr/>
        <p:nvPr/>
      </p:nvGrpSpPr>
      <p:grpSpPr>
        <a:xfrm>
          <a:off x="0" y="0"/>
          <a:ext cx="0" cy="0"/>
          <a:chOff x="0" y="0"/>
          <a:chExt cx="0" cy="0"/>
        </a:xfrm>
      </p:grpSpPr>
      <p:pic>
        <p:nvPicPr>
          <p:cNvPr id="246" name="Google Shape;246;p39"/>
          <p:cNvPicPr preferRelativeResize="0"/>
          <p:nvPr/>
        </p:nvPicPr>
        <p:blipFill rotWithShape="1">
          <a:blip r:embed="rId2">
            <a:alphaModFix/>
          </a:blip>
          <a:srcRect/>
          <a:stretch/>
        </p:blipFill>
        <p:spPr>
          <a:xfrm>
            <a:off x="0" y="458360"/>
            <a:ext cx="12192000" cy="5941279"/>
          </a:xfrm>
          <a:prstGeom prst="rect">
            <a:avLst/>
          </a:prstGeom>
          <a:noFill/>
          <a:ln>
            <a:noFill/>
          </a:ln>
        </p:spPr>
      </p:pic>
      <p:sp>
        <p:nvSpPr>
          <p:cNvPr id="247" name="Google Shape;247;p39"/>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39"/>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49" name="Google Shape;249;p39"/>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250" name="Google Shape;250;p39"/>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9"/>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Diapositive de titre">
  <p:cSld name="3_Diapositive de titre">
    <p:spTree>
      <p:nvGrpSpPr>
        <p:cNvPr id="1" name="Shape 252"/>
        <p:cNvGrpSpPr/>
        <p:nvPr/>
      </p:nvGrpSpPr>
      <p:grpSpPr>
        <a:xfrm>
          <a:off x="0" y="0"/>
          <a:ext cx="0" cy="0"/>
          <a:chOff x="0" y="0"/>
          <a:chExt cx="0" cy="0"/>
        </a:xfrm>
      </p:grpSpPr>
      <p:pic>
        <p:nvPicPr>
          <p:cNvPr id="253" name="Google Shape;253;p40"/>
          <p:cNvPicPr preferRelativeResize="0"/>
          <p:nvPr/>
        </p:nvPicPr>
        <p:blipFill rotWithShape="1">
          <a:blip r:embed="rId2">
            <a:alphaModFix/>
          </a:blip>
          <a:srcRect/>
          <a:stretch/>
        </p:blipFill>
        <p:spPr>
          <a:xfrm>
            <a:off x="0" y="431406"/>
            <a:ext cx="12192000" cy="5941279"/>
          </a:xfrm>
          <a:prstGeom prst="rect">
            <a:avLst/>
          </a:prstGeom>
          <a:noFill/>
          <a:ln>
            <a:noFill/>
          </a:ln>
        </p:spPr>
      </p:pic>
      <p:sp>
        <p:nvSpPr>
          <p:cNvPr id="254" name="Google Shape;254;p40"/>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40"/>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56" name="Google Shape;256;p40"/>
          <p:cNvPicPr preferRelativeResize="0"/>
          <p:nvPr/>
        </p:nvPicPr>
        <p:blipFill rotWithShape="1">
          <a:blip r:embed="rId3">
            <a:alphaModFix/>
          </a:blip>
          <a:srcRect/>
          <a:stretch/>
        </p:blipFill>
        <p:spPr>
          <a:xfrm>
            <a:off x="555585" y="5592208"/>
            <a:ext cx="2002420" cy="800968"/>
          </a:xfrm>
          <a:prstGeom prst="rect">
            <a:avLst/>
          </a:prstGeom>
          <a:noFill/>
          <a:ln>
            <a:noFill/>
          </a:ln>
        </p:spPr>
      </p:pic>
      <p:sp>
        <p:nvSpPr>
          <p:cNvPr id="257" name="Google Shape;257;p40"/>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40"/>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4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263" name="Google Shape;263;p41"/>
          <p:cNvSpPr txBox="1">
            <a:spLocks noGrp="1"/>
          </p:cNvSpPr>
          <p:nvPr>
            <p:ph type="body" idx="1"/>
          </p:nvPr>
        </p:nvSpPr>
        <p:spPr>
          <a:xfrm>
            <a:off x="993569" y="4741944"/>
            <a:ext cx="90651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4" name="Google Shape;264;p41"/>
          <p:cNvCxnSpPr/>
          <p:nvPr/>
        </p:nvCxnSpPr>
        <p:spPr>
          <a:xfrm>
            <a:off x="595348" y="382834"/>
            <a:ext cx="0" cy="6499200"/>
          </a:xfrm>
          <a:prstGeom prst="straightConnector1">
            <a:avLst/>
          </a:prstGeom>
          <a:noFill/>
          <a:ln w="9525" cap="flat" cmpd="sng">
            <a:solidFill>
              <a:schemeClr val="accent1"/>
            </a:solidFill>
            <a:prstDash val="solid"/>
            <a:miter lim="800000"/>
            <a:headEnd type="none" w="sm" len="sm"/>
            <a:tailEnd type="none" w="sm" len="sm"/>
          </a:ln>
        </p:spPr>
      </p:cxnSp>
      <p:pic>
        <p:nvPicPr>
          <p:cNvPr id="265" name="Google Shape;265;p41"/>
          <p:cNvPicPr preferRelativeResize="0"/>
          <p:nvPr/>
        </p:nvPicPr>
        <p:blipFill rotWithShape="1">
          <a:blip r:embed="rId2">
            <a:alphaModFix/>
          </a:blip>
          <a:srcRect/>
          <a:stretch/>
        </p:blipFill>
        <p:spPr>
          <a:xfrm>
            <a:off x="366689" y="355891"/>
            <a:ext cx="490441" cy="580785"/>
          </a:xfrm>
          <a:prstGeom prst="rect">
            <a:avLst/>
          </a:prstGeom>
          <a:noFill/>
          <a:ln>
            <a:noFill/>
          </a:ln>
        </p:spPr>
      </p:pic>
      <p:sp>
        <p:nvSpPr>
          <p:cNvPr id="266" name="Google Shape;266;p41"/>
          <p:cNvSpPr txBox="1">
            <a:spLocks noGrp="1"/>
          </p:cNvSpPr>
          <p:nvPr>
            <p:ph type="body" idx="2"/>
          </p:nvPr>
        </p:nvSpPr>
        <p:spPr>
          <a:xfrm>
            <a:off x="6382468" y="1767552"/>
            <a:ext cx="4990800" cy="16161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Font typeface="Arial"/>
              <a:buChar char="-"/>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41"/>
          <p:cNvSpPr txBox="1">
            <a:spLocks noGrp="1"/>
          </p:cNvSpPr>
          <p:nvPr>
            <p:ph type="body" idx="3"/>
          </p:nvPr>
        </p:nvSpPr>
        <p:spPr>
          <a:xfrm>
            <a:off x="6382468" y="1401548"/>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41"/>
          <p:cNvSpPr txBox="1">
            <a:spLocks noGrp="1"/>
          </p:cNvSpPr>
          <p:nvPr>
            <p:ph type="body" idx="4"/>
          </p:nvPr>
        </p:nvSpPr>
        <p:spPr>
          <a:xfrm>
            <a:off x="993569" y="1401548"/>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269"/>
        <p:cNvGrpSpPr/>
        <p:nvPr/>
      </p:nvGrpSpPr>
      <p:grpSpPr>
        <a:xfrm>
          <a:off x="0" y="0"/>
          <a:ext cx="0" cy="0"/>
          <a:chOff x="0" y="0"/>
          <a:chExt cx="0" cy="0"/>
        </a:xfrm>
      </p:grpSpPr>
      <p:cxnSp>
        <p:nvCxnSpPr>
          <p:cNvPr id="270" name="Google Shape;270;p42"/>
          <p:cNvCxnSpPr/>
          <p:nvPr/>
        </p:nvCxnSpPr>
        <p:spPr>
          <a:xfrm>
            <a:off x="595348" y="382834"/>
            <a:ext cx="0" cy="6499200"/>
          </a:xfrm>
          <a:prstGeom prst="straightConnector1">
            <a:avLst/>
          </a:prstGeom>
          <a:noFill/>
          <a:ln w="9525" cap="flat" cmpd="sng">
            <a:solidFill>
              <a:schemeClr val="accent2"/>
            </a:solidFill>
            <a:prstDash val="solid"/>
            <a:miter lim="800000"/>
            <a:headEnd type="none" w="sm" len="sm"/>
            <a:tailEnd type="none" w="sm" len="sm"/>
          </a:ln>
        </p:spPr>
      </p:cxnSp>
      <p:pic>
        <p:nvPicPr>
          <p:cNvPr id="271" name="Google Shape;271;p42"/>
          <p:cNvPicPr preferRelativeResize="0"/>
          <p:nvPr/>
        </p:nvPicPr>
        <p:blipFill rotWithShape="1">
          <a:blip r:embed="rId2">
            <a:alphaModFix/>
          </a:blip>
          <a:srcRect/>
          <a:stretch/>
        </p:blipFill>
        <p:spPr>
          <a:xfrm>
            <a:off x="-508012" y="382834"/>
            <a:ext cx="1365145" cy="563591"/>
          </a:xfrm>
          <a:prstGeom prst="rect">
            <a:avLst/>
          </a:prstGeom>
          <a:noFill/>
          <a:ln>
            <a:noFill/>
          </a:ln>
        </p:spPr>
      </p:pic>
      <p:sp>
        <p:nvSpPr>
          <p:cNvPr id="272" name="Google Shape;272;p4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4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274" name="Google Shape;274;p42"/>
          <p:cNvSpPr/>
          <p:nvPr/>
        </p:nvSpPr>
        <p:spPr>
          <a:xfrm>
            <a:off x="398761" y="514659"/>
            <a:ext cx="4584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1</a:t>
            </a:r>
            <a:endParaRPr sz="1400" b="0" i="0" u="none" strike="noStrike" cap="none">
              <a:solidFill>
                <a:srgbClr val="000000"/>
              </a:solidFill>
              <a:latin typeface="Arial"/>
              <a:ea typeface="Arial"/>
              <a:cs typeface="Arial"/>
              <a:sym typeface="Arial"/>
            </a:endParaRPr>
          </a:p>
        </p:txBody>
      </p:sp>
      <p:sp>
        <p:nvSpPr>
          <p:cNvPr id="275" name="Google Shape;275;p42"/>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2"/>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42"/>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42"/>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42"/>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42"/>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281"/>
        <p:cNvGrpSpPr/>
        <p:nvPr/>
      </p:nvGrpSpPr>
      <p:grpSpPr>
        <a:xfrm>
          <a:off x="0" y="0"/>
          <a:ext cx="0" cy="0"/>
          <a:chOff x="0" y="0"/>
          <a:chExt cx="0" cy="0"/>
        </a:xfrm>
      </p:grpSpPr>
      <p:cxnSp>
        <p:nvCxnSpPr>
          <p:cNvPr id="282" name="Google Shape;282;p43"/>
          <p:cNvCxnSpPr/>
          <p:nvPr/>
        </p:nvCxnSpPr>
        <p:spPr>
          <a:xfrm>
            <a:off x="595348" y="382834"/>
            <a:ext cx="0" cy="6499200"/>
          </a:xfrm>
          <a:prstGeom prst="straightConnector1">
            <a:avLst/>
          </a:prstGeom>
          <a:noFill/>
          <a:ln w="9525" cap="flat" cmpd="sng">
            <a:solidFill>
              <a:schemeClr val="accent3"/>
            </a:solidFill>
            <a:prstDash val="solid"/>
            <a:miter lim="800000"/>
            <a:headEnd type="none" w="sm" len="sm"/>
            <a:tailEnd type="none" w="sm" len="sm"/>
          </a:ln>
        </p:spPr>
      </p:cxnSp>
      <p:pic>
        <p:nvPicPr>
          <p:cNvPr id="283" name="Google Shape;283;p43"/>
          <p:cNvPicPr preferRelativeResize="0"/>
          <p:nvPr/>
        </p:nvPicPr>
        <p:blipFill rotWithShape="1">
          <a:blip r:embed="rId2">
            <a:alphaModFix/>
          </a:blip>
          <a:srcRect/>
          <a:stretch/>
        </p:blipFill>
        <p:spPr>
          <a:xfrm>
            <a:off x="-482963" y="373085"/>
            <a:ext cx="1340094" cy="563592"/>
          </a:xfrm>
          <a:prstGeom prst="rect">
            <a:avLst/>
          </a:prstGeom>
          <a:noFill/>
          <a:ln>
            <a:noFill/>
          </a:ln>
        </p:spPr>
      </p:pic>
      <p:sp>
        <p:nvSpPr>
          <p:cNvPr id="284" name="Google Shape;284;p4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4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286" name="Google Shape;286;p43"/>
          <p:cNvSpPr/>
          <p:nvPr/>
        </p:nvSpPr>
        <p:spPr>
          <a:xfrm>
            <a:off x="405635" y="500909"/>
            <a:ext cx="4377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2</a:t>
            </a:r>
            <a:endParaRPr sz="1400" b="0" i="0" u="none" strike="noStrike" cap="none">
              <a:solidFill>
                <a:srgbClr val="000000"/>
              </a:solidFill>
              <a:latin typeface="Arial"/>
              <a:ea typeface="Arial"/>
              <a:cs typeface="Arial"/>
              <a:sym typeface="Arial"/>
            </a:endParaRPr>
          </a:p>
        </p:txBody>
      </p:sp>
      <p:sp>
        <p:nvSpPr>
          <p:cNvPr id="287" name="Google Shape;287;p43"/>
          <p:cNvSpPr txBox="1">
            <a:spLocks noGrp="1"/>
          </p:cNvSpPr>
          <p:nvPr>
            <p:ph type="body" idx="1"/>
          </p:nvPr>
        </p:nvSpPr>
        <p:spPr>
          <a:xfrm>
            <a:off x="993569" y="1186711"/>
            <a:ext cx="4990800" cy="63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43"/>
          <p:cNvSpPr txBox="1">
            <a:spLocks noGrp="1"/>
          </p:cNvSpPr>
          <p:nvPr>
            <p:ph type="body" idx="2"/>
          </p:nvPr>
        </p:nvSpPr>
        <p:spPr>
          <a:xfrm>
            <a:off x="6382468" y="1552715"/>
            <a:ext cx="4990800" cy="80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43"/>
          <p:cNvSpPr txBox="1">
            <a:spLocks noGrp="1"/>
          </p:cNvSpPr>
          <p:nvPr>
            <p:ph type="body" idx="3"/>
          </p:nvPr>
        </p:nvSpPr>
        <p:spPr>
          <a:xfrm>
            <a:off x="6382468" y="1186711"/>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43"/>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291"/>
        <p:cNvGrpSpPr/>
        <p:nvPr/>
      </p:nvGrpSpPr>
      <p:grpSpPr>
        <a:xfrm>
          <a:off x="0" y="0"/>
          <a:ext cx="0" cy="0"/>
          <a:chOff x="0" y="0"/>
          <a:chExt cx="0" cy="0"/>
        </a:xfrm>
      </p:grpSpPr>
      <p:cxnSp>
        <p:nvCxnSpPr>
          <p:cNvPr id="292" name="Google Shape;292;p44"/>
          <p:cNvCxnSpPr/>
          <p:nvPr/>
        </p:nvCxnSpPr>
        <p:spPr>
          <a:xfrm>
            <a:off x="595348" y="382834"/>
            <a:ext cx="0" cy="6499200"/>
          </a:xfrm>
          <a:prstGeom prst="straightConnector1">
            <a:avLst/>
          </a:prstGeom>
          <a:noFill/>
          <a:ln w="9525" cap="flat" cmpd="sng">
            <a:solidFill>
              <a:schemeClr val="accent4"/>
            </a:solidFill>
            <a:prstDash val="solid"/>
            <a:miter lim="800000"/>
            <a:headEnd type="none" w="sm" len="sm"/>
            <a:tailEnd type="none" w="sm" len="sm"/>
          </a:ln>
        </p:spPr>
      </p:cxnSp>
      <p:sp>
        <p:nvSpPr>
          <p:cNvPr id="293" name="Google Shape;293;p4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4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295" name="Google Shape;295;p44"/>
          <p:cNvPicPr preferRelativeResize="0"/>
          <p:nvPr/>
        </p:nvPicPr>
        <p:blipFill rotWithShape="1">
          <a:blip r:embed="rId2">
            <a:alphaModFix/>
          </a:blip>
          <a:srcRect/>
          <a:stretch/>
        </p:blipFill>
        <p:spPr>
          <a:xfrm>
            <a:off x="-260543" y="385158"/>
            <a:ext cx="1302520" cy="563591"/>
          </a:xfrm>
          <a:prstGeom prst="rect">
            <a:avLst/>
          </a:prstGeom>
          <a:noFill/>
          <a:ln>
            <a:noFill/>
          </a:ln>
        </p:spPr>
      </p:pic>
      <p:sp>
        <p:nvSpPr>
          <p:cNvPr id="296" name="Google Shape;296;p44"/>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44"/>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44"/>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44"/>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44"/>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44"/>
          <p:cNvSpPr/>
          <p:nvPr/>
        </p:nvSpPr>
        <p:spPr>
          <a:xfrm>
            <a:off x="391885" y="521534"/>
            <a:ext cx="4653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3</a:t>
            </a:r>
            <a:endParaRPr sz="1400" b="0" i="0" u="none" strike="noStrike" cap="none">
              <a:solidFill>
                <a:srgbClr val="000000"/>
              </a:solidFill>
              <a:latin typeface="Arial"/>
              <a:ea typeface="Arial"/>
              <a:cs typeface="Arial"/>
              <a:sym typeface="Arial"/>
            </a:endParaRPr>
          </a:p>
        </p:txBody>
      </p:sp>
      <p:sp>
        <p:nvSpPr>
          <p:cNvPr id="302" name="Google Shape;302;p44"/>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Contenu avec légende">
  <p:cSld name="2_Contenu avec légende">
    <p:spTree>
      <p:nvGrpSpPr>
        <p:cNvPr id="1" name="Shape 303"/>
        <p:cNvGrpSpPr/>
        <p:nvPr/>
      </p:nvGrpSpPr>
      <p:grpSpPr>
        <a:xfrm>
          <a:off x="0" y="0"/>
          <a:ext cx="0" cy="0"/>
          <a:chOff x="0" y="0"/>
          <a:chExt cx="0" cy="0"/>
        </a:xfrm>
      </p:grpSpPr>
      <p:sp>
        <p:nvSpPr>
          <p:cNvPr id="304" name="Google Shape;304;p45"/>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45"/>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6" name="Google Shape;306;p4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4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08" name="Google Shape;308;p45"/>
          <p:cNvPicPr preferRelativeResize="0"/>
          <p:nvPr/>
        </p:nvPicPr>
        <p:blipFill rotWithShape="1">
          <a:blip r:embed="rId2">
            <a:alphaModFix/>
          </a:blip>
          <a:srcRect/>
          <a:stretch/>
        </p:blipFill>
        <p:spPr>
          <a:xfrm>
            <a:off x="-1153120" y="5240867"/>
            <a:ext cx="7581897" cy="711200"/>
          </a:xfrm>
          <a:prstGeom prst="rect">
            <a:avLst/>
          </a:prstGeom>
          <a:noFill/>
          <a:ln>
            <a:noFill/>
          </a:ln>
        </p:spPr>
      </p:pic>
      <p:pic>
        <p:nvPicPr>
          <p:cNvPr id="309" name="Google Shape;309;p45"/>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u avec légende">
  <p:cSld name="1_Contenu avec légende">
    <p:spTree>
      <p:nvGrpSpPr>
        <p:cNvPr id="1" name="Shape 310"/>
        <p:cNvGrpSpPr/>
        <p:nvPr/>
      </p:nvGrpSpPr>
      <p:grpSpPr>
        <a:xfrm>
          <a:off x="0" y="0"/>
          <a:ext cx="0" cy="0"/>
          <a:chOff x="0" y="0"/>
          <a:chExt cx="0" cy="0"/>
        </a:xfrm>
      </p:grpSpPr>
      <p:sp>
        <p:nvSpPr>
          <p:cNvPr id="311" name="Google Shape;311;p46"/>
          <p:cNvSpPr txBox="1">
            <a:spLocks noGrp="1"/>
          </p:cNvSpPr>
          <p:nvPr>
            <p:ph type="title"/>
          </p:nvPr>
        </p:nvSpPr>
        <p:spPr>
          <a:xfrm>
            <a:off x="839788" y="1619249"/>
            <a:ext cx="4799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46"/>
          <p:cNvSpPr txBox="1">
            <a:spLocks noGrp="1"/>
          </p:cNvSpPr>
          <p:nvPr>
            <p:ph type="body" idx="1"/>
          </p:nvPr>
        </p:nvSpPr>
        <p:spPr>
          <a:xfrm>
            <a:off x="6011334" y="1619250"/>
            <a:ext cx="5344200" cy="48735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500"/>
              <a:buFont typeface="Constantia"/>
              <a:buNone/>
              <a:defRPr sz="2500">
                <a:solidFill>
                  <a:schemeClr val="dk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13" name="Google Shape;313;p46"/>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46"/>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15" name="Google Shape;315;p46"/>
          <p:cNvPicPr preferRelativeResize="0"/>
          <p:nvPr/>
        </p:nvPicPr>
        <p:blipFill rotWithShape="1">
          <a:blip r:embed="rId2">
            <a:alphaModFix/>
          </a:blip>
          <a:srcRect/>
          <a:stretch/>
        </p:blipFill>
        <p:spPr>
          <a:xfrm>
            <a:off x="-735806" y="5467350"/>
            <a:ext cx="7950200" cy="889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29"/>
        <p:cNvGrpSpPr/>
        <p:nvPr/>
      </p:nvGrpSpPr>
      <p:grpSpPr>
        <a:xfrm>
          <a:off x="0" y="0"/>
          <a:ext cx="0" cy="0"/>
          <a:chOff x="0" y="0"/>
          <a:chExt cx="0" cy="0"/>
        </a:xfrm>
      </p:grpSpPr>
      <p:pic>
        <p:nvPicPr>
          <p:cNvPr id="30" name="Google Shape;30;p79"/>
          <p:cNvPicPr preferRelativeResize="0"/>
          <p:nvPr/>
        </p:nvPicPr>
        <p:blipFill rotWithShape="1">
          <a:blip r:embed="rId2">
            <a:alphaModFix/>
          </a:blip>
          <a:srcRect/>
          <a:stretch/>
        </p:blipFill>
        <p:spPr>
          <a:xfrm>
            <a:off x="0" y="228599"/>
            <a:ext cx="12192000" cy="5941279"/>
          </a:xfrm>
          <a:prstGeom prst="rect">
            <a:avLst/>
          </a:prstGeom>
          <a:noFill/>
          <a:ln>
            <a:noFill/>
          </a:ln>
        </p:spPr>
      </p:pic>
      <p:sp>
        <p:nvSpPr>
          <p:cNvPr id="31" name="Google Shape;31;p79"/>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79"/>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3" name="Google Shape;33;p79"/>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34" name="Google Shape;34;p79"/>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9"/>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re de section">
  <p:cSld name="Titre de section">
    <p:spTree>
      <p:nvGrpSpPr>
        <p:cNvPr id="1" name="Shape 316"/>
        <p:cNvGrpSpPr/>
        <p:nvPr/>
      </p:nvGrpSpPr>
      <p:grpSpPr>
        <a:xfrm>
          <a:off x="0" y="0"/>
          <a:ext cx="0" cy="0"/>
          <a:chOff x="0" y="0"/>
          <a:chExt cx="0" cy="0"/>
        </a:xfrm>
      </p:grpSpPr>
      <p:sp>
        <p:nvSpPr>
          <p:cNvPr id="317" name="Google Shape;317;p47"/>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47"/>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319" name="Google Shape;319;p47"/>
          <p:cNvSpPr txBox="1">
            <a:spLocks noGrp="1"/>
          </p:cNvSpPr>
          <p:nvPr>
            <p:ph type="body" idx="1"/>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320" name="Google Shape;320;p47"/>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_Titre de section">
  <p:cSld name="3_Titre de section">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48"/>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324" name="Google Shape;324;p48"/>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48"/>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4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4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49"/>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1" name="Google Shape;331;p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32" name="Google Shape;332;p49"/>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50"/>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6" name="Google Shape;336;p50"/>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50"/>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8" name="Google Shape;338;p50"/>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50"/>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p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41" name="Google Shape;341;p50"/>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342"/>
        <p:cNvGrpSpPr/>
        <p:nvPr/>
      </p:nvGrpSpPr>
      <p:grpSpPr>
        <a:xfrm>
          <a:off x="0" y="0"/>
          <a:ext cx="0" cy="0"/>
          <a:chOff x="0" y="0"/>
          <a:chExt cx="0" cy="0"/>
        </a:xfrm>
      </p:grpSpPr>
      <p:sp>
        <p:nvSpPr>
          <p:cNvPr id="343" name="Google Shape;343;p5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4" name="Google Shape;344;p5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45"/>
        <p:cNvGrpSpPr/>
        <p:nvPr/>
      </p:nvGrpSpPr>
      <p:grpSpPr>
        <a:xfrm>
          <a:off x="0" y="0"/>
          <a:ext cx="0" cy="0"/>
          <a:chOff x="0" y="0"/>
          <a:chExt cx="0" cy="0"/>
        </a:xfrm>
      </p:grpSpPr>
      <p:sp>
        <p:nvSpPr>
          <p:cNvPr id="346" name="Google Shape;346;p5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p52"/>
          <p:cNvSpPr>
            <a:spLocks noGrp="1"/>
          </p:cNvSpPr>
          <p:nvPr>
            <p:ph type="pic" idx="2"/>
          </p:nvPr>
        </p:nvSpPr>
        <p:spPr>
          <a:xfrm>
            <a:off x="5183188" y="987425"/>
            <a:ext cx="6172200" cy="4873500"/>
          </a:xfrm>
          <a:prstGeom prst="rect">
            <a:avLst/>
          </a:prstGeom>
          <a:noFill/>
          <a:ln>
            <a:noFill/>
          </a:ln>
        </p:spPr>
      </p:sp>
      <p:sp>
        <p:nvSpPr>
          <p:cNvPr id="348" name="Google Shape;348;p5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9" name="Google Shape;349;p5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0" name="Google Shape;350;p5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351"/>
        <p:cNvGrpSpPr/>
        <p:nvPr/>
      </p:nvGrpSpPr>
      <p:grpSpPr>
        <a:xfrm>
          <a:off x="0" y="0"/>
          <a:ext cx="0" cy="0"/>
          <a:chOff x="0" y="0"/>
          <a:chExt cx="0" cy="0"/>
        </a:xfrm>
      </p:grpSpPr>
      <p:sp>
        <p:nvSpPr>
          <p:cNvPr id="352" name="Google Shape;352;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5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5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5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5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5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5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366"/>
        <p:cNvGrpSpPr/>
        <p:nvPr/>
      </p:nvGrpSpPr>
      <p:grpSpPr>
        <a:xfrm>
          <a:off x="0" y="0"/>
          <a:ext cx="0" cy="0"/>
          <a:chOff x="0" y="0"/>
          <a:chExt cx="0" cy="0"/>
        </a:xfrm>
      </p:grpSpPr>
      <p:cxnSp>
        <p:nvCxnSpPr>
          <p:cNvPr id="367" name="Google Shape;367;p32"/>
          <p:cNvCxnSpPr/>
          <p:nvPr/>
        </p:nvCxnSpPr>
        <p:spPr>
          <a:xfrm>
            <a:off x="595348" y="382834"/>
            <a:ext cx="0" cy="6499200"/>
          </a:xfrm>
          <a:prstGeom prst="straightConnector1">
            <a:avLst/>
          </a:prstGeom>
          <a:noFill/>
          <a:ln w="9525" cap="flat" cmpd="sng">
            <a:solidFill>
              <a:schemeClr val="accent4"/>
            </a:solidFill>
            <a:prstDash val="solid"/>
            <a:miter lim="800000"/>
            <a:headEnd type="none" w="sm" len="sm"/>
            <a:tailEnd type="none" w="sm" len="sm"/>
          </a:ln>
        </p:spPr>
      </p:cxnSp>
      <p:sp>
        <p:nvSpPr>
          <p:cNvPr id="368" name="Google Shape;368;p3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3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70" name="Google Shape;370;p32"/>
          <p:cNvPicPr preferRelativeResize="0"/>
          <p:nvPr/>
        </p:nvPicPr>
        <p:blipFill rotWithShape="1">
          <a:blip r:embed="rId2">
            <a:alphaModFix/>
          </a:blip>
          <a:srcRect/>
          <a:stretch/>
        </p:blipFill>
        <p:spPr>
          <a:xfrm>
            <a:off x="-260543" y="385158"/>
            <a:ext cx="1302520" cy="563591"/>
          </a:xfrm>
          <a:prstGeom prst="rect">
            <a:avLst/>
          </a:prstGeom>
          <a:noFill/>
          <a:ln>
            <a:noFill/>
          </a:ln>
        </p:spPr>
      </p:pic>
      <p:sp>
        <p:nvSpPr>
          <p:cNvPr id="371" name="Google Shape;371;p32"/>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2" name="Google Shape;372;p32"/>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3" name="Google Shape;373;p32"/>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32"/>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32"/>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2"/>
          <p:cNvSpPr/>
          <p:nvPr/>
        </p:nvSpPr>
        <p:spPr>
          <a:xfrm>
            <a:off x="391885" y="521534"/>
            <a:ext cx="4653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3</a:t>
            </a:r>
            <a:endParaRPr sz="1400" b="0" i="0" u="none" strike="noStrike" cap="none">
              <a:solidFill>
                <a:srgbClr val="000000"/>
              </a:solidFill>
              <a:latin typeface="Arial"/>
              <a:ea typeface="Arial"/>
              <a:cs typeface="Arial"/>
              <a:sym typeface="Arial"/>
            </a:endParaRPr>
          </a:p>
        </p:txBody>
      </p:sp>
      <p:sp>
        <p:nvSpPr>
          <p:cNvPr id="377" name="Google Shape;377;p32"/>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iapositive de titre">
  <p:cSld name="Diapositive de titre">
    <p:spTree>
      <p:nvGrpSpPr>
        <p:cNvPr id="1"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a:stretch/>
        </p:blipFill>
        <p:spPr>
          <a:xfrm>
            <a:off x="0" y="-75534"/>
            <a:ext cx="12192000" cy="5941279"/>
          </a:xfrm>
          <a:prstGeom prst="rect">
            <a:avLst/>
          </a:prstGeom>
          <a:noFill/>
          <a:ln>
            <a:noFill/>
          </a:ln>
        </p:spPr>
      </p:pic>
      <p:sp>
        <p:nvSpPr>
          <p:cNvPr id="380" name="Google Shape;380;p55"/>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55"/>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82" name="Google Shape;382;p55"/>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383" name="Google Shape;383;p55"/>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Diapositive de titre">
  <p:cSld name="2_Diapositive de titre">
    <p:spTree>
      <p:nvGrpSpPr>
        <p:cNvPr id="1" name="Shape 36"/>
        <p:cNvGrpSpPr/>
        <p:nvPr/>
      </p:nvGrpSpPr>
      <p:grpSpPr>
        <a:xfrm>
          <a:off x="0" y="0"/>
          <a:ext cx="0" cy="0"/>
          <a:chOff x="0" y="0"/>
          <a:chExt cx="0" cy="0"/>
        </a:xfrm>
      </p:grpSpPr>
      <p:pic>
        <p:nvPicPr>
          <p:cNvPr id="37" name="Google Shape;37;p80"/>
          <p:cNvPicPr preferRelativeResize="0"/>
          <p:nvPr/>
        </p:nvPicPr>
        <p:blipFill rotWithShape="1">
          <a:blip r:embed="rId2">
            <a:alphaModFix/>
          </a:blip>
          <a:srcRect/>
          <a:stretch/>
        </p:blipFill>
        <p:spPr>
          <a:xfrm>
            <a:off x="0" y="458360"/>
            <a:ext cx="12192000" cy="5941279"/>
          </a:xfrm>
          <a:prstGeom prst="rect">
            <a:avLst/>
          </a:prstGeom>
          <a:noFill/>
          <a:ln>
            <a:noFill/>
          </a:ln>
        </p:spPr>
      </p:pic>
      <p:sp>
        <p:nvSpPr>
          <p:cNvPr id="38" name="Google Shape;38;p80"/>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0"/>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0" name="Google Shape;40;p80"/>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41" name="Google Shape;41;p80"/>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0"/>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_Diapositive de titre">
  <p:cSld name="5_Diapositive de titre">
    <p:spTree>
      <p:nvGrpSpPr>
        <p:cNvPr id="1" name="Shape 384"/>
        <p:cNvGrpSpPr/>
        <p:nvPr/>
      </p:nvGrpSpPr>
      <p:grpSpPr>
        <a:xfrm>
          <a:off x="0" y="0"/>
          <a:ext cx="0" cy="0"/>
          <a:chOff x="0" y="0"/>
          <a:chExt cx="0" cy="0"/>
        </a:xfrm>
      </p:grpSpPr>
      <p:pic>
        <p:nvPicPr>
          <p:cNvPr id="385" name="Google Shape;385;p56"/>
          <p:cNvPicPr preferRelativeResize="0"/>
          <p:nvPr/>
        </p:nvPicPr>
        <p:blipFill rotWithShape="1">
          <a:blip r:embed="rId2">
            <a:alphaModFix/>
          </a:blip>
          <a:srcRect/>
          <a:stretch/>
        </p:blipFill>
        <p:spPr>
          <a:xfrm>
            <a:off x="0" y="0"/>
            <a:ext cx="12192000" cy="5941279"/>
          </a:xfrm>
          <a:prstGeom prst="rect">
            <a:avLst/>
          </a:prstGeom>
          <a:noFill/>
          <a:ln>
            <a:noFill/>
          </a:ln>
        </p:spPr>
      </p:pic>
      <p:sp>
        <p:nvSpPr>
          <p:cNvPr id="386" name="Google Shape;386;p56"/>
          <p:cNvSpPr txBox="1">
            <a:spLocks noGrp="1"/>
          </p:cNvSpPr>
          <p:nvPr>
            <p:ph type="ctrTitle"/>
          </p:nvPr>
        </p:nvSpPr>
        <p:spPr>
          <a:xfrm>
            <a:off x="1165185" y="1688028"/>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56"/>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88" name="Google Shape;388;p56"/>
          <p:cNvPicPr preferRelativeResize="0"/>
          <p:nvPr/>
        </p:nvPicPr>
        <p:blipFill rotWithShape="1">
          <a:blip r:embed="rId3">
            <a:alphaModFix/>
          </a:blip>
          <a:srcRect/>
          <a:stretch/>
        </p:blipFill>
        <p:spPr>
          <a:xfrm>
            <a:off x="555585" y="524446"/>
            <a:ext cx="2002420" cy="800968"/>
          </a:xfrm>
          <a:prstGeom prst="rect">
            <a:avLst/>
          </a:prstGeom>
          <a:noFill/>
          <a:ln>
            <a:noFill/>
          </a:ln>
        </p:spPr>
      </p:pic>
      <p:sp>
        <p:nvSpPr>
          <p:cNvPr id="389" name="Google Shape;389;p56"/>
          <p:cNvSpPr/>
          <p:nvPr/>
        </p:nvSpPr>
        <p:spPr>
          <a:xfrm>
            <a:off x="-194733" y="6096000"/>
            <a:ext cx="12386700" cy="762000"/>
          </a:xfrm>
          <a:prstGeom prst="rect">
            <a:avLst/>
          </a:prstGeom>
          <a:solidFill>
            <a:srgbClr val="A1C5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390"/>
        <p:cNvGrpSpPr/>
        <p:nvPr/>
      </p:nvGrpSpPr>
      <p:grpSpPr>
        <a:xfrm>
          <a:off x="0" y="0"/>
          <a:ext cx="0" cy="0"/>
          <a:chOff x="0" y="0"/>
          <a:chExt cx="0" cy="0"/>
        </a:xfrm>
      </p:grpSpPr>
      <p:pic>
        <p:nvPicPr>
          <p:cNvPr id="391" name="Google Shape;391;p57"/>
          <p:cNvPicPr preferRelativeResize="0"/>
          <p:nvPr/>
        </p:nvPicPr>
        <p:blipFill rotWithShape="1">
          <a:blip r:embed="rId2">
            <a:alphaModFix/>
          </a:blip>
          <a:srcRect/>
          <a:stretch/>
        </p:blipFill>
        <p:spPr>
          <a:xfrm>
            <a:off x="0" y="228599"/>
            <a:ext cx="12192000" cy="5941279"/>
          </a:xfrm>
          <a:prstGeom prst="rect">
            <a:avLst/>
          </a:prstGeom>
          <a:noFill/>
          <a:ln>
            <a:noFill/>
          </a:ln>
        </p:spPr>
      </p:pic>
      <p:sp>
        <p:nvSpPr>
          <p:cNvPr id="392" name="Google Shape;392;p57"/>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57"/>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394" name="Google Shape;394;p57"/>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395" name="Google Shape;395;p57"/>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p57"/>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Diapositive de titre">
  <p:cSld name="2_Diapositive de titre">
    <p:spTree>
      <p:nvGrpSpPr>
        <p:cNvPr id="1" name="Shape 397"/>
        <p:cNvGrpSpPr/>
        <p:nvPr/>
      </p:nvGrpSpPr>
      <p:grpSpPr>
        <a:xfrm>
          <a:off x="0" y="0"/>
          <a:ext cx="0" cy="0"/>
          <a:chOff x="0" y="0"/>
          <a:chExt cx="0" cy="0"/>
        </a:xfrm>
      </p:grpSpPr>
      <p:pic>
        <p:nvPicPr>
          <p:cNvPr id="398" name="Google Shape;398;p58"/>
          <p:cNvPicPr preferRelativeResize="0"/>
          <p:nvPr/>
        </p:nvPicPr>
        <p:blipFill rotWithShape="1">
          <a:blip r:embed="rId2">
            <a:alphaModFix/>
          </a:blip>
          <a:srcRect/>
          <a:stretch/>
        </p:blipFill>
        <p:spPr>
          <a:xfrm>
            <a:off x="0" y="458360"/>
            <a:ext cx="12192000" cy="5941279"/>
          </a:xfrm>
          <a:prstGeom prst="rect">
            <a:avLst/>
          </a:prstGeom>
          <a:noFill/>
          <a:ln>
            <a:noFill/>
          </a:ln>
        </p:spPr>
      </p:pic>
      <p:sp>
        <p:nvSpPr>
          <p:cNvPr id="399" name="Google Shape;399;p58"/>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58"/>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01" name="Google Shape;401;p58"/>
          <p:cNvPicPr preferRelativeResize="0"/>
          <p:nvPr/>
        </p:nvPicPr>
        <p:blipFill rotWithShape="1">
          <a:blip r:embed="rId3">
            <a:alphaModFix/>
          </a:blip>
          <a:srcRect/>
          <a:stretch/>
        </p:blipFill>
        <p:spPr>
          <a:xfrm>
            <a:off x="555585" y="5905275"/>
            <a:ext cx="1602428" cy="360812"/>
          </a:xfrm>
          <a:prstGeom prst="rect">
            <a:avLst/>
          </a:prstGeom>
          <a:noFill/>
          <a:ln>
            <a:noFill/>
          </a:ln>
        </p:spPr>
      </p:pic>
      <p:sp>
        <p:nvSpPr>
          <p:cNvPr id="402" name="Google Shape;402;p58"/>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58"/>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_Diapositive de titre">
  <p:cSld name="3_Diapositive de titre">
    <p:spTree>
      <p:nvGrpSpPr>
        <p:cNvPr id="1" name="Shape 404"/>
        <p:cNvGrpSpPr/>
        <p:nvPr/>
      </p:nvGrpSpPr>
      <p:grpSpPr>
        <a:xfrm>
          <a:off x="0" y="0"/>
          <a:ext cx="0" cy="0"/>
          <a:chOff x="0" y="0"/>
          <a:chExt cx="0" cy="0"/>
        </a:xfrm>
      </p:grpSpPr>
      <p:pic>
        <p:nvPicPr>
          <p:cNvPr id="405" name="Google Shape;405;p59"/>
          <p:cNvPicPr preferRelativeResize="0"/>
          <p:nvPr/>
        </p:nvPicPr>
        <p:blipFill rotWithShape="1">
          <a:blip r:embed="rId2">
            <a:alphaModFix/>
          </a:blip>
          <a:srcRect/>
          <a:stretch/>
        </p:blipFill>
        <p:spPr>
          <a:xfrm>
            <a:off x="0" y="431406"/>
            <a:ext cx="12192000" cy="5941279"/>
          </a:xfrm>
          <a:prstGeom prst="rect">
            <a:avLst/>
          </a:prstGeom>
          <a:noFill/>
          <a:ln>
            <a:noFill/>
          </a:ln>
        </p:spPr>
      </p:pic>
      <p:sp>
        <p:nvSpPr>
          <p:cNvPr id="406" name="Google Shape;406;p59"/>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59"/>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08" name="Google Shape;408;p59"/>
          <p:cNvPicPr preferRelativeResize="0"/>
          <p:nvPr/>
        </p:nvPicPr>
        <p:blipFill rotWithShape="1">
          <a:blip r:embed="rId3">
            <a:alphaModFix/>
          </a:blip>
          <a:srcRect/>
          <a:stretch/>
        </p:blipFill>
        <p:spPr>
          <a:xfrm>
            <a:off x="555585" y="5592208"/>
            <a:ext cx="2002420" cy="800968"/>
          </a:xfrm>
          <a:prstGeom prst="rect">
            <a:avLst/>
          </a:prstGeom>
          <a:noFill/>
          <a:ln>
            <a:noFill/>
          </a:ln>
        </p:spPr>
      </p:pic>
      <p:sp>
        <p:nvSpPr>
          <p:cNvPr id="409" name="Google Shape;409;p59"/>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p59"/>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411"/>
        <p:cNvGrpSpPr/>
        <p:nvPr/>
      </p:nvGrpSpPr>
      <p:grpSpPr>
        <a:xfrm>
          <a:off x="0" y="0"/>
          <a:ext cx="0" cy="0"/>
          <a:chOff x="0" y="0"/>
          <a:chExt cx="0" cy="0"/>
        </a:xfrm>
      </p:grpSpPr>
      <p:sp>
        <p:nvSpPr>
          <p:cNvPr id="412" name="Google Shape;412;p60"/>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60"/>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60"/>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415" name="Google Shape;415;p60"/>
          <p:cNvSpPr txBox="1">
            <a:spLocks noGrp="1"/>
          </p:cNvSpPr>
          <p:nvPr>
            <p:ph type="body" idx="1"/>
          </p:nvPr>
        </p:nvSpPr>
        <p:spPr>
          <a:xfrm>
            <a:off x="993569" y="4741944"/>
            <a:ext cx="90651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16" name="Google Shape;416;p60"/>
          <p:cNvCxnSpPr/>
          <p:nvPr/>
        </p:nvCxnSpPr>
        <p:spPr>
          <a:xfrm>
            <a:off x="595348" y="382834"/>
            <a:ext cx="0" cy="6499200"/>
          </a:xfrm>
          <a:prstGeom prst="straightConnector1">
            <a:avLst/>
          </a:prstGeom>
          <a:noFill/>
          <a:ln w="9525" cap="flat" cmpd="sng">
            <a:solidFill>
              <a:schemeClr val="accent1"/>
            </a:solidFill>
            <a:prstDash val="solid"/>
            <a:miter lim="800000"/>
            <a:headEnd type="none" w="sm" len="sm"/>
            <a:tailEnd type="none" w="sm" len="sm"/>
          </a:ln>
        </p:spPr>
      </p:cxnSp>
      <p:pic>
        <p:nvPicPr>
          <p:cNvPr id="417" name="Google Shape;417;p60"/>
          <p:cNvPicPr preferRelativeResize="0"/>
          <p:nvPr/>
        </p:nvPicPr>
        <p:blipFill rotWithShape="1">
          <a:blip r:embed="rId2">
            <a:alphaModFix/>
          </a:blip>
          <a:srcRect/>
          <a:stretch/>
        </p:blipFill>
        <p:spPr>
          <a:xfrm>
            <a:off x="366689" y="355891"/>
            <a:ext cx="490441" cy="580785"/>
          </a:xfrm>
          <a:prstGeom prst="rect">
            <a:avLst/>
          </a:prstGeom>
          <a:noFill/>
          <a:ln>
            <a:noFill/>
          </a:ln>
        </p:spPr>
      </p:pic>
      <p:sp>
        <p:nvSpPr>
          <p:cNvPr id="418" name="Google Shape;418;p60"/>
          <p:cNvSpPr txBox="1">
            <a:spLocks noGrp="1"/>
          </p:cNvSpPr>
          <p:nvPr>
            <p:ph type="body" idx="2"/>
          </p:nvPr>
        </p:nvSpPr>
        <p:spPr>
          <a:xfrm>
            <a:off x="6382468" y="1767552"/>
            <a:ext cx="4990800" cy="16161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Font typeface="Arial"/>
              <a:buChar char="-"/>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9" name="Google Shape;419;p60"/>
          <p:cNvSpPr txBox="1">
            <a:spLocks noGrp="1"/>
          </p:cNvSpPr>
          <p:nvPr>
            <p:ph type="body" idx="3"/>
          </p:nvPr>
        </p:nvSpPr>
        <p:spPr>
          <a:xfrm>
            <a:off x="6382468" y="1401548"/>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0" name="Google Shape;420;p60"/>
          <p:cNvSpPr txBox="1">
            <a:spLocks noGrp="1"/>
          </p:cNvSpPr>
          <p:nvPr>
            <p:ph type="body" idx="4"/>
          </p:nvPr>
        </p:nvSpPr>
        <p:spPr>
          <a:xfrm>
            <a:off x="993569" y="1401548"/>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421"/>
        <p:cNvGrpSpPr/>
        <p:nvPr/>
      </p:nvGrpSpPr>
      <p:grpSpPr>
        <a:xfrm>
          <a:off x="0" y="0"/>
          <a:ext cx="0" cy="0"/>
          <a:chOff x="0" y="0"/>
          <a:chExt cx="0" cy="0"/>
        </a:xfrm>
      </p:grpSpPr>
      <p:cxnSp>
        <p:nvCxnSpPr>
          <p:cNvPr id="422" name="Google Shape;422;p61"/>
          <p:cNvCxnSpPr/>
          <p:nvPr/>
        </p:nvCxnSpPr>
        <p:spPr>
          <a:xfrm>
            <a:off x="595348" y="382834"/>
            <a:ext cx="0" cy="6499200"/>
          </a:xfrm>
          <a:prstGeom prst="straightConnector1">
            <a:avLst/>
          </a:prstGeom>
          <a:noFill/>
          <a:ln w="9525" cap="flat" cmpd="sng">
            <a:solidFill>
              <a:schemeClr val="accent2"/>
            </a:solidFill>
            <a:prstDash val="solid"/>
            <a:miter lim="800000"/>
            <a:headEnd type="none" w="sm" len="sm"/>
            <a:tailEnd type="none" w="sm" len="sm"/>
          </a:ln>
        </p:spPr>
      </p:cxnSp>
      <p:pic>
        <p:nvPicPr>
          <p:cNvPr id="423" name="Google Shape;423;p61"/>
          <p:cNvPicPr preferRelativeResize="0"/>
          <p:nvPr/>
        </p:nvPicPr>
        <p:blipFill rotWithShape="1">
          <a:blip r:embed="rId2">
            <a:alphaModFix/>
          </a:blip>
          <a:srcRect/>
          <a:stretch/>
        </p:blipFill>
        <p:spPr>
          <a:xfrm>
            <a:off x="-508012" y="382834"/>
            <a:ext cx="1365145" cy="563591"/>
          </a:xfrm>
          <a:prstGeom prst="rect">
            <a:avLst/>
          </a:prstGeom>
          <a:noFill/>
          <a:ln>
            <a:noFill/>
          </a:ln>
        </p:spPr>
      </p:pic>
      <p:sp>
        <p:nvSpPr>
          <p:cNvPr id="424" name="Google Shape;424;p6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6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426" name="Google Shape;426;p61"/>
          <p:cNvSpPr/>
          <p:nvPr/>
        </p:nvSpPr>
        <p:spPr>
          <a:xfrm>
            <a:off x="398761" y="514659"/>
            <a:ext cx="4584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1</a:t>
            </a:r>
            <a:endParaRPr sz="1400" b="0" i="0" u="none" strike="noStrike" cap="none">
              <a:solidFill>
                <a:srgbClr val="000000"/>
              </a:solidFill>
              <a:latin typeface="Arial"/>
              <a:ea typeface="Arial"/>
              <a:cs typeface="Arial"/>
              <a:sym typeface="Arial"/>
            </a:endParaRPr>
          </a:p>
        </p:txBody>
      </p:sp>
      <p:sp>
        <p:nvSpPr>
          <p:cNvPr id="427" name="Google Shape;427;p61"/>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8" name="Google Shape;428;p61"/>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9" name="Google Shape;429;p61"/>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61"/>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61"/>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61"/>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433"/>
        <p:cNvGrpSpPr/>
        <p:nvPr/>
      </p:nvGrpSpPr>
      <p:grpSpPr>
        <a:xfrm>
          <a:off x="0" y="0"/>
          <a:ext cx="0" cy="0"/>
          <a:chOff x="0" y="0"/>
          <a:chExt cx="0" cy="0"/>
        </a:xfrm>
      </p:grpSpPr>
      <p:cxnSp>
        <p:nvCxnSpPr>
          <p:cNvPr id="434" name="Google Shape;434;p62"/>
          <p:cNvCxnSpPr/>
          <p:nvPr/>
        </p:nvCxnSpPr>
        <p:spPr>
          <a:xfrm>
            <a:off x="595348" y="382834"/>
            <a:ext cx="0" cy="6499200"/>
          </a:xfrm>
          <a:prstGeom prst="straightConnector1">
            <a:avLst/>
          </a:prstGeom>
          <a:noFill/>
          <a:ln w="9525" cap="flat" cmpd="sng">
            <a:solidFill>
              <a:schemeClr val="accent3"/>
            </a:solidFill>
            <a:prstDash val="solid"/>
            <a:miter lim="800000"/>
            <a:headEnd type="none" w="sm" len="sm"/>
            <a:tailEnd type="none" w="sm" len="sm"/>
          </a:ln>
        </p:spPr>
      </p:cxnSp>
      <p:pic>
        <p:nvPicPr>
          <p:cNvPr id="435" name="Google Shape;435;p62"/>
          <p:cNvPicPr preferRelativeResize="0"/>
          <p:nvPr/>
        </p:nvPicPr>
        <p:blipFill rotWithShape="1">
          <a:blip r:embed="rId2">
            <a:alphaModFix/>
          </a:blip>
          <a:srcRect/>
          <a:stretch/>
        </p:blipFill>
        <p:spPr>
          <a:xfrm>
            <a:off x="-482963" y="373085"/>
            <a:ext cx="1340094" cy="563592"/>
          </a:xfrm>
          <a:prstGeom prst="rect">
            <a:avLst/>
          </a:prstGeom>
          <a:noFill/>
          <a:ln>
            <a:noFill/>
          </a:ln>
        </p:spPr>
      </p:pic>
      <p:sp>
        <p:nvSpPr>
          <p:cNvPr id="436" name="Google Shape;436;p6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6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438" name="Google Shape;438;p62"/>
          <p:cNvSpPr/>
          <p:nvPr/>
        </p:nvSpPr>
        <p:spPr>
          <a:xfrm>
            <a:off x="405635" y="500909"/>
            <a:ext cx="4377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2</a:t>
            </a:r>
            <a:endParaRPr sz="1400" b="0" i="0" u="none" strike="noStrike" cap="none">
              <a:solidFill>
                <a:srgbClr val="000000"/>
              </a:solidFill>
              <a:latin typeface="Arial"/>
              <a:ea typeface="Arial"/>
              <a:cs typeface="Arial"/>
              <a:sym typeface="Arial"/>
            </a:endParaRPr>
          </a:p>
        </p:txBody>
      </p:sp>
      <p:sp>
        <p:nvSpPr>
          <p:cNvPr id="439" name="Google Shape;439;p62"/>
          <p:cNvSpPr txBox="1">
            <a:spLocks noGrp="1"/>
          </p:cNvSpPr>
          <p:nvPr>
            <p:ph type="body" idx="1"/>
          </p:nvPr>
        </p:nvSpPr>
        <p:spPr>
          <a:xfrm>
            <a:off x="993569" y="1186711"/>
            <a:ext cx="4990800" cy="63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0" name="Google Shape;440;p62"/>
          <p:cNvSpPr txBox="1">
            <a:spLocks noGrp="1"/>
          </p:cNvSpPr>
          <p:nvPr>
            <p:ph type="body" idx="2"/>
          </p:nvPr>
        </p:nvSpPr>
        <p:spPr>
          <a:xfrm>
            <a:off x="6382468" y="1552715"/>
            <a:ext cx="4990800" cy="80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62"/>
          <p:cNvSpPr txBox="1">
            <a:spLocks noGrp="1"/>
          </p:cNvSpPr>
          <p:nvPr>
            <p:ph type="body" idx="3"/>
          </p:nvPr>
        </p:nvSpPr>
        <p:spPr>
          <a:xfrm>
            <a:off x="6382468" y="1186711"/>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62"/>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u avec légende">
  <p:cSld name="Contenu avec légende">
    <p:spTree>
      <p:nvGrpSpPr>
        <p:cNvPr id="1" name="Shape 443"/>
        <p:cNvGrpSpPr/>
        <p:nvPr/>
      </p:nvGrpSpPr>
      <p:grpSpPr>
        <a:xfrm>
          <a:off x="0" y="0"/>
          <a:ext cx="0" cy="0"/>
          <a:chOff x="0" y="0"/>
          <a:chExt cx="0" cy="0"/>
        </a:xfrm>
      </p:grpSpPr>
      <p:sp>
        <p:nvSpPr>
          <p:cNvPr id="444" name="Google Shape;444;p63"/>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5" name="Google Shape;445;p63"/>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46" name="Google Shape;446;p6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7" name="Google Shape;447;p6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48" name="Google Shape;448;p63"/>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449" name="Google Shape;449;p63"/>
          <p:cNvPicPr preferRelativeResize="0"/>
          <p:nvPr/>
        </p:nvPicPr>
        <p:blipFill rotWithShape="1">
          <a:blip r:embed="rId3">
            <a:alphaModFix/>
          </a:blip>
          <a:srcRect/>
          <a:stretch/>
        </p:blipFill>
        <p:spPr>
          <a:xfrm>
            <a:off x="8737600" y="0"/>
            <a:ext cx="3454396" cy="1651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Contenu avec légende">
  <p:cSld name="2_Contenu avec légende">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839788" y="1984374"/>
            <a:ext cx="3932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64"/>
          <p:cNvSpPr txBox="1">
            <a:spLocks noGrp="1"/>
          </p:cNvSpPr>
          <p:nvPr>
            <p:ph type="body" idx="1"/>
          </p:nvPr>
        </p:nvSpPr>
        <p:spPr>
          <a:xfrm>
            <a:off x="6567054" y="1984375"/>
            <a:ext cx="4788300" cy="4873500"/>
          </a:xfrm>
          <a:prstGeom prst="rect">
            <a:avLst/>
          </a:prstGeom>
          <a:noFill/>
          <a:ln>
            <a:noFill/>
          </a:ln>
        </p:spPr>
        <p:txBody>
          <a:bodyPr spcFirstLastPara="1" wrap="square" lIns="91425" tIns="45700" rIns="91425" bIns="45700" anchor="t" anchorCtr="0">
            <a:normAutofit/>
          </a:bodyPr>
          <a:lstStyle>
            <a:lvl1pPr marL="457200" lvl="0" indent="-387350" algn="l">
              <a:lnSpc>
                <a:spcPct val="150000"/>
              </a:lnSpc>
              <a:spcBef>
                <a:spcPts val="1000"/>
              </a:spcBef>
              <a:spcAft>
                <a:spcPts val="0"/>
              </a:spcAft>
              <a:buClr>
                <a:schemeClr val="accent1"/>
              </a:buClr>
              <a:buSzPts val="2500"/>
              <a:buFont typeface="Constantia"/>
              <a:buAutoNum type="arabicPeriod"/>
              <a:defRPr sz="2500">
                <a:solidFill>
                  <a:schemeClr val="accent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3" name="Google Shape;453;p6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4" name="Google Shape;454;p6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55" name="Google Shape;455;p64"/>
          <p:cNvPicPr preferRelativeResize="0"/>
          <p:nvPr/>
        </p:nvPicPr>
        <p:blipFill rotWithShape="1">
          <a:blip r:embed="rId2">
            <a:alphaModFix/>
          </a:blip>
          <a:srcRect/>
          <a:stretch/>
        </p:blipFill>
        <p:spPr>
          <a:xfrm>
            <a:off x="-1153120" y="5240867"/>
            <a:ext cx="7581897" cy="711200"/>
          </a:xfrm>
          <a:prstGeom prst="rect">
            <a:avLst/>
          </a:prstGeom>
          <a:noFill/>
          <a:ln>
            <a:noFill/>
          </a:ln>
        </p:spPr>
      </p:pic>
      <p:pic>
        <p:nvPicPr>
          <p:cNvPr id="456" name="Google Shape;456;p64"/>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u avec légende">
  <p:cSld name="1_Contenu avec légende">
    <p:spTree>
      <p:nvGrpSpPr>
        <p:cNvPr id="1" name="Shape 457"/>
        <p:cNvGrpSpPr/>
        <p:nvPr/>
      </p:nvGrpSpPr>
      <p:grpSpPr>
        <a:xfrm>
          <a:off x="0" y="0"/>
          <a:ext cx="0" cy="0"/>
          <a:chOff x="0" y="0"/>
          <a:chExt cx="0" cy="0"/>
        </a:xfrm>
      </p:grpSpPr>
      <p:sp>
        <p:nvSpPr>
          <p:cNvPr id="458" name="Google Shape;458;p65"/>
          <p:cNvSpPr txBox="1">
            <a:spLocks noGrp="1"/>
          </p:cNvSpPr>
          <p:nvPr>
            <p:ph type="title"/>
          </p:nvPr>
        </p:nvSpPr>
        <p:spPr>
          <a:xfrm>
            <a:off x="839788" y="1619249"/>
            <a:ext cx="4799100" cy="1070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9" name="Google Shape;459;p65"/>
          <p:cNvSpPr txBox="1">
            <a:spLocks noGrp="1"/>
          </p:cNvSpPr>
          <p:nvPr>
            <p:ph type="body" idx="1"/>
          </p:nvPr>
        </p:nvSpPr>
        <p:spPr>
          <a:xfrm>
            <a:off x="6011334" y="1619250"/>
            <a:ext cx="5344200" cy="48735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500"/>
              <a:buFont typeface="Constantia"/>
              <a:buNone/>
              <a:defRPr sz="2500">
                <a:solidFill>
                  <a:schemeClr val="dk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60" name="Google Shape;460;p6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1" name="Google Shape;461;p6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62" name="Google Shape;462;p65"/>
          <p:cNvPicPr preferRelativeResize="0"/>
          <p:nvPr/>
        </p:nvPicPr>
        <p:blipFill rotWithShape="1">
          <a:blip r:embed="rId2">
            <a:alphaModFix/>
          </a:blip>
          <a:srcRect/>
          <a:stretch/>
        </p:blipFill>
        <p:spPr>
          <a:xfrm>
            <a:off x="-735806" y="5467350"/>
            <a:ext cx="7950200" cy="889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Diapositive de titre">
  <p:cSld name="3_Diapositive de titre">
    <p:spTree>
      <p:nvGrpSpPr>
        <p:cNvPr id="1" name="Shape 43"/>
        <p:cNvGrpSpPr/>
        <p:nvPr/>
      </p:nvGrpSpPr>
      <p:grpSpPr>
        <a:xfrm>
          <a:off x="0" y="0"/>
          <a:ext cx="0" cy="0"/>
          <a:chOff x="0" y="0"/>
          <a:chExt cx="0" cy="0"/>
        </a:xfrm>
      </p:grpSpPr>
      <p:pic>
        <p:nvPicPr>
          <p:cNvPr id="44" name="Google Shape;44;p81"/>
          <p:cNvPicPr preferRelativeResize="0"/>
          <p:nvPr/>
        </p:nvPicPr>
        <p:blipFill rotWithShape="1">
          <a:blip r:embed="rId2">
            <a:alphaModFix/>
          </a:blip>
          <a:srcRect/>
          <a:stretch/>
        </p:blipFill>
        <p:spPr>
          <a:xfrm>
            <a:off x="0" y="431406"/>
            <a:ext cx="12192000" cy="5941279"/>
          </a:xfrm>
          <a:prstGeom prst="rect">
            <a:avLst/>
          </a:prstGeom>
          <a:noFill/>
          <a:ln>
            <a:noFill/>
          </a:ln>
        </p:spPr>
      </p:pic>
      <p:sp>
        <p:nvSpPr>
          <p:cNvPr id="45" name="Google Shape;45;p81"/>
          <p:cNvSpPr txBox="1">
            <a:spLocks noGrp="1"/>
          </p:cNvSpPr>
          <p:nvPr>
            <p:ph type="dt" idx="10"/>
          </p:nvPr>
        </p:nvSpPr>
        <p:spPr>
          <a:xfrm rot="-5400000">
            <a:off x="11226466" y="5394827"/>
            <a:ext cx="11850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81"/>
          <p:cNvSpPr txBox="1">
            <a:spLocks noGrp="1"/>
          </p:cNvSpPr>
          <p:nvPr>
            <p:ph type="sldNum" idx="12"/>
          </p:nvPr>
        </p:nvSpPr>
        <p:spPr>
          <a:xfrm>
            <a:off x="11424213" y="6372685"/>
            <a:ext cx="577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7" name="Google Shape;47;p81"/>
          <p:cNvPicPr preferRelativeResize="0"/>
          <p:nvPr/>
        </p:nvPicPr>
        <p:blipFill rotWithShape="1">
          <a:blip r:embed="rId3">
            <a:alphaModFix/>
          </a:blip>
          <a:srcRect/>
          <a:stretch/>
        </p:blipFill>
        <p:spPr>
          <a:xfrm>
            <a:off x="555585" y="5592208"/>
            <a:ext cx="2002420" cy="800968"/>
          </a:xfrm>
          <a:prstGeom prst="rect">
            <a:avLst/>
          </a:prstGeom>
          <a:noFill/>
          <a:ln>
            <a:noFill/>
          </a:ln>
        </p:spPr>
      </p:pic>
      <p:sp>
        <p:nvSpPr>
          <p:cNvPr id="48" name="Google Shape;48;p81"/>
          <p:cNvSpPr txBox="1">
            <a:spLocks noGrp="1"/>
          </p:cNvSpPr>
          <p:nvPr>
            <p:ph type="ctrTitle"/>
          </p:nvPr>
        </p:nvSpPr>
        <p:spPr>
          <a:xfrm>
            <a:off x="555585" y="772319"/>
            <a:ext cx="4930800" cy="1473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1"/>
          <p:cNvSpPr txBox="1">
            <a:spLocks noGrp="1"/>
          </p:cNvSpPr>
          <p:nvPr>
            <p:ph type="subTitle" idx="1"/>
          </p:nvPr>
        </p:nvSpPr>
        <p:spPr>
          <a:xfrm>
            <a:off x="555585" y="2245489"/>
            <a:ext cx="4930800" cy="94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Titre de section" type="secHead">
  <p:cSld name="SECTION_HEADER">
    <p:spTree>
      <p:nvGrpSpPr>
        <p:cNvPr id="1" name="Shape 463"/>
        <p:cNvGrpSpPr/>
        <p:nvPr/>
      </p:nvGrpSpPr>
      <p:grpSpPr>
        <a:xfrm>
          <a:off x="0" y="0"/>
          <a:ext cx="0" cy="0"/>
          <a:chOff x="0" y="0"/>
          <a:chExt cx="0" cy="0"/>
        </a:xfrm>
      </p:grpSpPr>
      <p:sp>
        <p:nvSpPr>
          <p:cNvPr id="464" name="Google Shape;464;p66"/>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5" name="Google Shape;465;p66"/>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466" name="Google Shape;466;p66"/>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66"/>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68" name="Google Shape;468;p66"/>
          <p:cNvPicPr preferRelativeResize="0"/>
          <p:nvPr/>
        </p:nvPicPr>
        <p:blipFill rotWithShape="1">
          <a:blip r:embed="rId2">
            <a:alphaModFix/>
          </a:blip>
          <a:srcRect/>
          <a:stretch/>
        </p:blipFill>
        <p:spPr>
          <a:xfrm>
            <a:off x="-1174750" y="5257800"/>
            <a:ext cx="8140703" cy="1600200"/>
          </a:xfrm>
          <a:prstGeom prst="rect">
            <a:avLst/>
          </a:prstGeom>
          <a:noFill/>
          <a:ln>
            <a:noFill/>
          </a:ln>
        </p:spPr>
      </p:pic>
      <p:pic>
        <p:nvPicPr>
          <p:cNvPr id="469" name="Google Shape;469;p66"/>
          <p:cNvPicPr preferRelativeResize="0"/>
          <p:nvPr/>
        </p:nvPicPr>
        <p:blipFill rotWithShape="1">
          <a:blip r:embed="rId3">
            <a:alphaModFix/>
          </a:blip>
          <a:srcRect/>
          <a:stretch/>
        </p:blipFill>
        <p:spPr>
          <a:xfrm>
            <a:off x="8737600" y="0"/>
            <a:ext cx="3454396" cy="165100"/>
          </a:xfrm>
          <a:prstGeom prst="rect">
            <a:avLst/>
          </a:prstGeom>
          <a:noFill/>
          <a:ln>
            <a:noFill/>
          </a:ln>
        </p:spPr>
      </p:pic>
      <p:sp>
        <p:nvSpPr>
          <p:cNvPr id="470" name="Google Shape;470;p66"/>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471" name="Google Shape;471;p66"/>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re de section">
  <p:cSld name="1_Titre de section">
    <p:spTree>
      <p:nvGrpSpPr>
        <p:cNvPr id="1" name="Shape 472"/>
        <p:cNvGrpSpPr/>
        <p:nvPr/>
      </p:nvGrpSpPr>
      <p:grpSpPr>
        <a:xfrm>
          <a:off x="0" y="0"/>
          <a:ext cx="0" cy="0"/>
          <a:chOff x="0" y="0"/>
          <a:chExt cx="0" cy="0"/>
        </a:xfrm>
      </p:grpSpPr>
      <p:sp>
        <p:nvSpPr>
          <p:cNvPr id="473" name="Google Shape;473;p67"/>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67"/>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475" name="Google Shape;475;p67"/>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6" name="Google Shape;476;p67"/>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77" name="Google Shape;477;p67"/>
          <p:cNvPicPr preferRelativeResize="0"/>
          <p:nvPr/>
        </p:nvPicPr>
        <p:blipFill rotWithShape="1">
          <a:blip r:embed="rId2">
            <a:alphaModFix/>
          </a:blip>
          <a:srcRect/>
          <a:stretch/>
        </p:blipFill>
        <p:spPr>
          <a:xfrm>
            <a:off x="-802307" y="5467350"/>
            <a:ext cx="7950200" cy="889000"/>
          </a:xfrm>
          <a:prstGeom prst="rect">
            <a:avLst/>
          </a:prstGeom>
          <a:noFill/>
          <a:ln>
            <a:noFill/>
          </a:ln>
        </p:spPr>
      </p:pic>
      <p:pic>
        <p:nvPicPr>
          <p:cNvPr id="478" name="Google Shape;478;p67"/>
          <p:cNvPicPr preferRelativeResize="0"/>
          <p:nvPr/>
        </p:nvPicPr>
        <p:blipFill rotWithShape="1">
          <a:blip r:embed="rId2">
            <a:alphaModFix/>
          </a:blip>
          <a:srcRect/>
          <a:stretch/>
        </p:blipFill>
        <p:spPr>
          <a:xfrm rot="10800000">
            <a:off x="7782892" y="-181429"/>
            <a:ext cx="7950200" cy="889000"/>
          </a:xfrm>
          <a:prstGeom prst="rect">
            <a:avLst/>
          </a:prstGeom>
          <a:noFill/>
          <a:ln>
            <a:noFill/>
          </a:ln>
        </p:spPr>
      </p:pic>
      <p:sp>
        <p:nvSpPr>
          <p:cNvPr id="479" name="Google Shape;479;p67"/>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480" name="Google Shape;480;p67"/>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_Titre de section">
  <p:cSld name="4_Titre de section">
    <p:spTree>
      <p:nvGrpSpPr>
        <p:cNvPr id="1" name="Shape 481"/>
        <p:cNvGrpSpPr/>
        <p:nvPr/>
      </p:nvGrpSpPr>
      <p:grpSpPr>
        <a:xfrm>
          <a:off x="0" y="0"/>
          <a:ext cx="0" cy="0"/>
          <a:chOff x="0" y="0"/>
          <a:chExt cx="0" cy="0"/>
        </a:xfrm>
      </p:grpSpPr>
      <p:sp>
        <p:nvSpPr>
          <p:cNvPr id="482" name="Google Shape;482;p68"/>
          <p:cNvSpPr txBox="1">
            <a:spLocks noGrp="1"/>
          </p:cNvSpPr>
          <p:nvPr>
            <p:ph type="title"/>
          </p:nvPr>
        </p:nvSpPr>
        <p:spPr>
          <a:xfrm>
            <a:off x="765349" y="2716288"/>
            <a:ext cx="10515600" cy="870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3" name="Google Shape;483;p68"/>
          <p:cNvSpPr txBox="1">
            <a:spLocks noGrp="1"/>
          </p:cNvSpPr>
          <p:nvPr>
            <p:ph type="body" idx="1"/>
          </p:nvPr>
        </p:nvSpPr>
        <p:spPr>
          <a:xfrm>
            <a:off x="765349"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484" name="Google Shape;484;p68"/>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68"/>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pic>
        <p:nvPicPr>
          <p:cNvPr id="486" name="Google Shape;486;p68"/>
          <p:cNvPicPr preferRelativeResize="0"/>
          <p:nvPr/>
        </p:nvPicPr>
        <p:blipFill rotWithShape="1">
          <a:blip r:embed="rId2">
            <a:alphaModFix/>
          </a:blip>
          <a:srcRect/>
          <a:stretch/>
        </p:blipFill>
        <p:spPr>
          <a:xfrm>
            <a:off x="-1153120" y="5249180"/>
            <a:ext cx="7581897" cy="711200"/>
          </a:xfrm>
          <a:prstGeom prst="rect">
            <a:avLst/>
          </a:prstGeom>
          <a:noFill/>
          <a:ln>
            <a:noFill/>
          </a:ln>
        </p:spPr>
      </p:pic>
      <p:pic>
        <p:nvPicPr>
          <p:cNvPr id="487" name="Google Shape;487;p68"/>
          <p:cNvPicPr preferRelativeResize="0"/>
          <p:nvPr/>
        </p:nvPicPr>
        <p:blipFill rotWithShape="1">
          <a:blip r:embed="rId2">
            <a:alphaModFix/>
          </a:blip>
          <a:srcRect/>
          <a:stretch/>
        </p:blipFill>
        <p:spPr>
          <a:xfrm rot="10800000">
            <a:off x="9006136" y="0"/>
            <a:ext cx="7581897" cy="711200"/>
          </a:xfrm>
          <a:prstGeom prst="rect">
            <a:avLst/>
          </a:prstGeom>
          <a:noFill/>
          <a:ln>
            <a:noFill/>
          </a:ln>
        </p:spPr>
      </p:pic>
      <p:sp>
        <p:nvSpPr>
          <p:cNvPr id="488" name="Google Shape;488;p68"/>
          <p:cNvSpPr txBox="1">
            <a:spLocks noGrp="1"/>
          </p:cNvSpPr>
          <p:nvPr>
            <p:ph type="body" idx="2"/>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489" name="Google Shape;489;p68"/>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re de section">
  <p:cSld name="Titre de section">
    <p:spTree>
      <p:nvGrpSpPr>
        <p:cNvPr id="1" name="Shape 490"/>
        <p:cNvGrpSpPr/>
        <p:nvPr/>
      </p:nvGrpSpPr>
      <p:grpSpPr>
        <a:xfrm>
          <a:off x="0" y="0"/>
          <a:ext cx="0" cy="0"/>
          <a:chOff x="0" y="0"/>
          <a:chExt cx="0" cy="0"/>
        </a:xfrm>
      </p:grpSpPr>
      <p:sp>
        <p:nvSpPr>
          <p:cNvPr id="491" name="Google Shape;491;p69"/>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69"/>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493" name="Google Shape;493;p69"/>
          <p:cNvSpPr txBox="1">
            <a:spLocks noGrp="1"/>
          </p:cNvSpPr>
          <p:nvPr>
            <p:ph type="body" idx="1"/>
          </p:nvPr>
        </p:nvSpPr>
        <p:spPr>
          <a:xfrm>
            <a:off x="753036" y="373894"/>
            <a:ext cx="5901600" cy="341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solidFill>
                  <a:schemeClr val="dk2"/>
                </a:solidFill>
                <a:latin typeface="Arial"/>
                <a:ea typeface="Arial"/>
                <a:cs typeface="Arial"/>
                <a:sym typeface="Aria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cxnSp>
        <p:nvCxnSpPr>
          <p:cNvPr id="494" name="Google Shape;494;p69"/>
          <p:cNvCxnSpPr/>
          <p:nvPr/>
        </p:nvCxnSpPr>
        <p:spPr>
          <a:xfrm rot="10800000">
            <a:off x="-92064" y="440357"/>
            <a:ext cx="845100" cy="0"/>
          </a:xfrm>
          <a:prstGeom prst="straightConnector1">
            <a:avLst/>
          </a:prstGeom>
          <a:noFill/>
          <a:ln w="9525" cap="flat" cmpd="sng">
            <a:solidFill>
              <a:schemeClr val="dk1">
                <a:alpha val="40000"/>
              </a:schemeClr>
            </a:solidFill>
            <a:prstDash val="solid"/>
            <a:miter lim="800000"/>
            <a:headEnd type="none" w="sm" len="sm"/>
            <a:tailEnd type="none" w="sm" len="sm"/>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_Titre de section">
  <p:cSld name="3_Titre de section">
    <p:spTree>
      <p:nvGrpSpPr>
        <p:cNvPr id="1" name="Shape 495"/>
        <p:cNvGrpSpPr/>
        <p:nvPr/>
      </p:nvGrpSpPr>
      <p:grpSpPr>
        <a:xfrm>
          <a:off x="0" y="0"/>
          <a:ext cx="0" cy="0"/>
          <a:chOff x="0" y="0"/>
          <a:chExt cx="0" cy="0"/>
        </a:xfrm>
      </p:grpSpPr>
      <p:sp>
        <p:nvSpPr>
          <p:cNvPr id="496" name="Google Shape;496;p70"/>
          <p:cNvSpPr txBox="1">
            <a:spLocks noGrp="1"/>
          </p:cNvSpPr>
          <p:nvPr>
            <p:ph type="title"/>
          </p:nvPr>
        </p:nvSpPr>
        <p:spPr>
          <a:xfrm>
            <a:off x="831850" y="2716288"/>
            <a:ext cx="10515600" cy="8709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7" name="Google Shape;497;p70"/>
          <p:cNvSpPr txBox="1">
            <a:spLocks noGrp="1"/>
          </p:cNvSpPr>
          <p:nvPr>
            <p:ph type="body" idx="1"/>
          </p:nvPr>
        </p:nvSpPr>
        <p:spPr>
          <a:xfrm>
            <a:off x="831850" y="3601659"/>
            <a:ext cx="10515600" cy="7113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2400"/>
              <a:buNone/>
              <a:defRPr sz="2400">
                <a:solidFill>
                  <a:schemeClr val="dk2"/>
                </a:solidFill>
              </a:defRPr>
            </a:lvl1pPr>
            <a:lvl2pPr marL="914400" lvl="1" indent="-228600" algn="l">
              <a:lnSpc>
                <a:spcPct val="90000"/>
              </a:lnSpc>
              <a:spcBef>
                <a:spcPts val="500"/>
              </a:spcBef>
              <a:spcAft>
                <a:spcPts val="0"/>
              </a:spcAft>
              <a:buClr>
                <a:srgbClr val="889295"/>
              </a:buClr>
              <a:buSzPts val="2000"/>
              <a:buNone/>
              <a:defRPr sz="2000">
                <a:solidFill>
                  <a:srgbClr val="889295"/>
                </a:solidFill>
              </a:defRPr>
            </a:lvl2pPr>
            <a:lvl3pPr marL="1371600" lvl="2" indent="-228600" algn="l">
              <a:lnSpc>
                <a:spcPct val="90000"/>
              </a:lnSpc>
              <a:spcBef>
                <a:spcPts val="500"/>
              </a:spcBef>
              <a:spcAft>
                <a:spcPts val="0"/>
              </a:spcAft>
              <a:buClr>
                <a:srgbClr val="889295"/>
              </a:buClr>
              <a:buSzPts val="1800"/>
              <a:buNone/>
              <a:defRPr sz="1800">
                <a:solidFill>
                  <a:srgbClr val="889295"/>
                </a:solidFill>
              </a:defRPr>
            </a:lvl3pPr>
            <a:lvl4pPr marL="1828800" lvl="3" indent="-228600" algn="l">
              <a:lnSpc>
                <a:spcPct val="90000"/>
              </a:lnSpc>
              <a:spcBef>
                <a:spcPts val="500"/>
              </a:spcBef>
              <a:spcAft>
                <a:spcPts val="0"/>
              </a:spcAft>
              <a:buClr>
                <a:srgbClr val="889295"/>
              </a:buClr>
              <a:buSzPts val="1600"/>
              <a:buNone/>
              <a:defRPr sz="1600">
                <a:solidFill>
                  <a:srgbClr val="889295"/>
                </a:solidFill>
              </a:defRPr>
            </a:lvl4pPr>
            <a:lvl5pPr marL="2286000" lvl="4" indent="-228600" algn="l">
              <a:lnSpc>
                <a:spcPct val="90000"/>
              </a:lnSpc>
              <a:spcBef>
                <a:spcPts val="500"/>
              </a:spcBef>
              <a:spcAft>
                <a:spcPts val="0"/>
              </a:spcAft>
              <a:buClr>
                <a:srgbClr val="889295"/>
              </a:buClr>
              <a:buSzPts val="1600"/>
              <a:buNone/>
              <a:defRPr sz="1600">
                <a:solidFill>
                  <a:srgbClr val="889295"/>
                </a:solidFill>
              </a:defRPr>
            </a:lvl5pPr>
            <a:lvl6pPr marL="2743200" lvl="5" indent="-228600" algn="l">
              <a:lnSpc>
                <a:spcPct val="90000"/>
              </a:lnSpc>
              <a:spcBef>
                <a:spcPts val="500"/>
              </a:spcBef>
              <a:spcAft>
                <a:spcPts val="0"/>
              </a:spcAft>
              <a:buClr>
                <a:srgbClr val="889295"/>
              </a:buClr>
              <a:buSzPts val="1600"/>
              <a:buNone/>
              <a:defRPr sz="1600">
                <a:solidFill>
                  <a:srgbClr val="889295"/>
                </a:solidFill>
              </a:defRPr>
            </a:lvl6pPr>
            <a:lvl7pPr marL="3200400" lvl="6" indent="-228600" algn="l">
              <a:lnSpc>
                <a:spcPct val="90000"/>
              </a:lnSpc>
              <a:spcBef>
                <a:spcPts val="500"/>
              </a:spcBef>
              <a:spcAft>
                <a:spcPts val="0"/>
              </a:spcAft>
              <a:buClr>
                <a:srgbClr val="889295"/>
              </a:buClr>
              <a:buSzPts val="1600"/>
              <a:buNone/>
              <a:defRPr sz="1600">
                <a:solidFill>
                  <a:srgbClr val="889295"/>
                </a:solidFill>
              </a:defRPr>
            </a:lvl7pPr>
            <a:lvl8pPr marL="3657600" lvl="7" indent="-228600" algn="l">
              <a:lnSpc>
                <a:spcPct val="90000"/>
              </a:lnSpc>
              <a:spcBef>
                <a:spcPts val="500"/>
              </a:spcBef>
              <a:spcAft>
                <a:spcPts val="0"/>
              </a:spcAft>
              <a:buClr>
                <a:srgbClr val="889295"/>
              </a:buClr>
              <a:buSzPts val="1600"/>
              <a:buNone/>
              <a:defRPr sz="1600">
                <a:solidFill>
                  <a:srgbClr val="889295"/>
                </a:solidFill>
              </a:defRPr>
            </a:lvl8pPr>
            <a:lvl9pPr marL="4114800" lvl="8" indent="-228600" algn="l">
              <a:lnSpc>
                <a:spcPct val="90000"/>
              </a:lnSpc>
              <a:spcBef>
                <a:spcPts val="500"/>
              </a:spcBef>
              <a:spcAft>
                <a:spcPts val="0"/>
              </a:spcAft>
              <a:buClr>
                <a:srgbClr val="889295"/>
              </a:buClr>
              <a:buSzPts val="1600"/>
              <a:buNone/>
              <a:defRPr sz="1600">
                <a:solidFill>
                  <a:srgbClr val="889295"/>
                </a:solidFill>
              </a:defRPr>
            </a:lvl9pPr>
          </a:lstStyle>
          <a:p>
            <a:endParaRPr/>
          </a:p>
        </p:txBody>
      </p:sp>
      <p:sp>
        <p:nvSpPr>
          <p:cNvPr id="498" name="Google Shape;498;p70"/>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9" name="Google Shape;499;p70"/>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500"/>
        <p:cNvGrpSpPr/>
        <p:nvPr/>
      </p:nvGrpSpPr>
      <p:grpSpPr>
        <a:xfrm>
          <a:off x="0" y="0"/>
          <a:ext cx="0" cy="0"/>
          <a:chOff x="0" y="0"/>
          <a:chExt cx="0" cy="0"/>
        </a:xfrm>
      </p:grpSpPr>
      <p:sp>
        <p:nvSpPr>
          <p:cNvPr id="501" name="Google Shape;501;p7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2" name="Google Shape;502;p7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 name="Google Shape;503;p7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 name="Google Shape;504;p7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5" name="Google Shape;505;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06" name="Google Shape;506;p7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07"/>
        <p:cNvGrpSpPr/>
        <p:nvPr/>
      </p:nvGrpSpPr>
      <p:grpSpPr>
        <a:xfrm>
          <a:off x="0" y="0"/>
          <a:ext cx="0" cy="0"/>
          <a:chOff x="0" y="0"/>
          <a:chExt cx="0" cy="0"/>
        </a:xfrm>
      </p:grpSpPr>
      <p:sp>
        <p:nvSpPr>
          <p:cNvPr id="508" name="Google Shape;508;p72"/>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9" name="Google Shape;509;p72"/>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0" name="Google Shape;510;p72"/>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72"/>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2" name="Google Shape;512;p72"/>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7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4" name="Google Shape;514;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15" name="Google Shape;515;p7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16"/>
        <p:cNvGrpSpPr/>
        <p:nvPr/>
      </p:nvGrpSpPr>
      <p:grpSpPr>
        <a:xfrm>
          <a:off x="0" y="0"/>
          <a:ext cx="0" cy="0"/>
          <a:chOff x="0" y="0"/>
          <a:chExt cx="0" cy="0"/>
        </a:xfrm>
      </p:grpSpPr>
      <p:sp>
        <p:nvSpPr>
          <p:cNvPr id="517" name="Google Shape;517;p7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8" name="Google Shape;518;p7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519"/>
        <p:cNvGrpSpPr/>
        <p:nvPr/>
      </p:nvGrpSpPr>
      <p:grpSpPr>
        <a:xfrm>
          <a:off x="0" y="0"/>
          <a:ext cx="0" cy="0"/>
          <a:chOff x="0" y="0"/>
          <a:chExt cx="0" cy="0"/>
        </a:xfrm>
      </p:grpSpPr>
      <p:sp>
        <p:nvSpPr>
          <p:cNvPr id="520" name="Google Shape;520;p7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74"/>
          <p:cNvSpPr>
            <a:spLocks noGrp="1"/>
          </p:cNvSpPr>
          <p:nvPr>
            <p:ph type="pic" idx="2"/>
          </p:nvPr>
        </p:nvSpPr>
        <p:spPr>
          <a:xfrm>
            <a:off x="5183188" y="987425"/>
            <a:ext cx="6172200" cy="4873500"/>
          </a:xfrm>
          <a:prstGeom prst="rect">
            <a:avLst/>
          </a:prstGeom>
          <a:noFill/>
          <a:ln>
            <a:noFill/>
          </a:ln>
        </p:spPr>
      </p:sp>
      <p:sp>
        <p:nvSpPr>
          <p:cNvPr id="522" name="Google Shape;522;p74"/>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3" name="Google Shape;523;p7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4" name="Google Shape;524;p7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525"/>
        <p:cNvGrpSpPr/>
        <p:nvPr/>
      </p:nvGrpSpPr>
      <p:grpSpPr>
        <a:xfrm>
          <a:off x="0" y="0"/>
          <a:ext cx="0" cy="0"/>
          <a:chOff x="0" y="0"/>
          <a:chExt cx="0" cy="0"/>
        </a:xfrm>
      </p:grpSpPr>
      <p:sp>
        <p:nvSpPr>
          <p:cNvPr id="526" name="Google Shape;526;p7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7" name="Google Shape;527;p7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8" name="Google Shape;528;p75"/>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75"/>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50"/>
        <p:cNvGrpSpPr/>
        <p:nvPr/>
      </p:nvGrpSpPr>
      <p:grpSpPr>
        <a:xfrm>
          <a:off x="0" y="0"/>
          <a:ext cx="0" cy="0"/>
          <a:chOff x="0" y="0"/>
          <a:chExt cx="0" cy="0"/>
        </a:xfrm>
      </p:grpSpPr>
      <p:sp>
        <p:nvSpPr>
          <p:cNvPr id="51" name="Google Shape;51;p82"/>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2"/>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2"/>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54" name="Google Shape;54;p82"/>
          <p:cNvSpPr txBox="1">
            <a:spLocks noGrp="1"/>
          </p:cNvSpPr>
          <p:nvPr>
            <p:ph type="body" idx="1"/>
          </p:nvPr>
        </p:nvSpPr>
        <p:spPr>
          <a:xfrm>
            <a:off x="993569" y="4741944"/>
            <a:ext cx="90651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 name="Google Shape;55;p82"/>
          <p:cNvCxnSpPr/>
          <p:nvPr/>
        </p:nvCxnSpPr>
        <p:spPr>
          <a:xfrm>
            <a:off x="595348" y="382834"/>
            <a:ext cx="0" cy="6499200"/>
          </a:xfrm>
          <a:prstGeom prst="straightConnector1">
            <a:avLst/>
          </a:prstGeom>
          <a:noFill/>
          <a:ln w="9525" cap="flat" cmpd="sng">
            <a:solidFill>
              <a:schemeClr val="accent1"/>
            </a:solidFill>
            <a:prstDash val="solid"/>
            <a:miter lim="800000"/>
            <a:headEnd type="none" w="sm" len="sm"/>
            <a:tailEnd type="none" w="sm" len="sm"/>
          </a:ln>
        </p:spPr>
      </p:cxnSp>
      <p:pic>
        <p:nvPicPr>
          <p:cNvPr id="56" name="Google Shape;56;p82"/>
          <p:cNvPicPr preferRelativeResize="0"/>
          <p:nvPr/>
        </p:nvPicPr>
        <p:blipFill rotWithShape="1">
          <a:blip r:embed="rId2">
            <a:alphaModFix/>
          </a:blip>
          <a:srcRect/>
          <a:stretch/>
        </p:blipFill>
        <p:spPr>
          <a:xfrm>
            <a:off x="366689" y="355891"/>
            <a:ext cx="490441" cy="580785"/>
          </a:xfrm>
          <a:prstGeom prst="rect">
            <a:avLst/>
          </a:prstGeom>
          <a:noFill/>
          <a:ln>
            <a:noFill/>
          </a:ln>
        </p:spPr>
      </p:pic>
      <p:sp>
        <p:nvSpPr>
          <p:cNvPr id="57" name="Google Shape;57;p82"/>
          <p:cNvSpPr txBox="1">
            <a:spLocks noGrp="1"/>
          </p:cNvSpPr>
          <p:nvPr>
            <p:ph type="body" idx="2"/>
          </p:nvPr>
        </p:nvSpPr>
        <p:spPr>
          <a:xfrm>
            <a:off x="6382468" y="1767552"/>
            <a:ext cx="4990800" cy="16161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Font typeface="Arial"/>
              <a:buChar char="-"/>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2"/>
          <p:cNvSpPr txBox="1">
            <a:spLocks noGrp="1"/>
          </p:cNvSpPr>
          <p:nvPr>
            <p:ph type="body" idx="3"/>
          </p:nvPr>
        </p:nvSpPr>
        <p:spPr>
          <a:xfrm>
            <a:off x="6382468" y="1401548"/>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2"/>
          <p:cNvSpPr txBox="1">
            <a:spLocks noGrp="1"/>
          </p:cNvSpPr>
          <p:nvPr>
            <p:ph type="body" idx="4"/>
          </p:nvPr>
        </p:nvSpPr>
        <p:spPr>
          <a:xfrm>
            <a:off x="993569" y="1401548"/>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530"/>
        <p:cNvGrpSpPr/>
        <p:nvPr/>
      </p:nvGrpSpPr>
      <p:grpSpPr>
        <a:xfrm>
          <a:off x="0" y="0"/>
          <a:ext cx="0" cy="0"/>
          <a:chOff x="0" y="0"/>
          <a:chExt cx="0" cy="0"/>
        </a:xfrm>
      </p:grpSpPr>
      <p:sp>
        <p:nvSpPr>
          <p:cNvPr id="531" name="Google Shape;531;p76"/>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76"/>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3" name="Google Shape;533;p76"/>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76"/>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60"/>
        <p:cNvGrpSpPr/>
        <p:nvPr/>
      </p:nvGrpSpPr>
      <p:grpSpPr>
        <a:xfrm>
          <a:off x="0" y="0"/>
          <a:ext cx="0" cy="0"/>
          <a:chOff x="0" y="0"/>
          <a:chExt cx="0" cy="0"/>
        </a:xfrm>
      </p:grpSpPr>
      <p:cxnSp>
        <p:nvCxnSpPr>
          <p:cNvPr id="61" name="Google Shape;61;p83"/>
          <p:cNvCxnSpPr/>
          <p:nvPr/>
        </p:nvCxnSpPr>
        <p:spPr>
          <a:xfrm>
            <a:off x="595348" y="382834"/>
            <a:ext cx="0" cy="6499200"/>
          </a:xfrm>
          <a:prstGeom prst="straightConnector1">
            <a:avLst/>
          </a:prstGeom>
          <a:noFill/>
          <a:ln w="9525" cap="flat" cmpd="sng">
            <a:solidFill>
              <a:schemeClr val="accent2"/>
            </a:solidFill>
            <a:prstDash val="solid"/>
            <a:miter lim="800000"/>
            <a:headEnd type="none" w="sm" len="sm"/>
            <a:tailEnd type="none" w="sm" len="sm"/>
          </a:ln>
        </p:spPr>
      </p:cxnSp>
      <p:pic>
        <p:nvPicPr>
          <p:cNvPr id="62" name="Google Shape;62;p83"/>
          <p:cNvPicPr preferRelativeResize="0"/>
          <p:nvPr/>
        </p:nvPicPr>
        <p:blipFill rotWithShape="1">
          <a:blip r:embed="rId2">
            <a:alphaModFix/>
          </a:blip>
          <a:srcRect/>
          <a:stretch/>
        </p:blipFill>
        <p:spPr>
          <a:xfrm>
            <a:off x="-508012" y="382834"/>
            <a:ext cx="1365145" cy="563591"/>
          </a:xfrm>
          <a:prstGeom prst="rect">
            <a:avLst/>
          </a:prstGeom>
          <a:noFill/>
          <a:ln>
            <a:noFill/>
          </a:ln>
        </p:spPr>
      </p:pic>
      <p:sp>
        <p:nvSpPr>
          <p:cNvPr id="63" name="Google Shape;63;p83"/>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65" name="Google Shape;65;p83"/>
          <p:cNvSpPr/>
          <p:nvPr/>
        </p:nvSpPr>
        <p:spPr>
          <a:xfrm>
            <a:off x="398761" y="514659"/>
            <a:ext cx="4584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1</a:t>
            </a:r>
            <a:endParaRPr sz="1400" b="0" i="0" u="none" strike="noStrike" cap="none">
              <a:solidFill>
                <a:srgbClr val="000000"/>
              </a:solidFill>
              <a:latin typeface="Arial"/>
              <a:ea typeface="Arial"/>
              <a:cs typeface="Arial"/>
              <a:sym typeface="Arial"/>
            </a:endParaRPr>
          </a:p>
        </p:txBody>
      </p:sp>
      <p:sp>
        <p:nvSpPr>
          <p:cNvPr id="66" name="Google Shape;66;p83"/>
          <p:cNvSpPr txBox="1">
            <a:spLocks noGrp="1"/>
          </p:cNvSpPr>
          <p:nvPr>
            <p:ph type="body" idx="1"/>
          </p:nvPr>
        </p:nvSpPr>
        <p:spPr>
          <a:xfrm>
            <a:off x="993569" y="1544136"/>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83"/>
          <p:cNvSpPr txBox="1">
            <a:spLocks noGrp="1"/>
          </p:cNvSpPr>
          <p:nvPr>
            <p:ph type="body" idx="2"/>
          </p:nvPr>
        </p:nvSpPr>
        <p:spPr>
          <a:xfrm>
            <a:off x="6382468" y="1910140"/>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3"/>
          <p:cNvSpPr txBox="1">
            <a:spLocks noGrp="1"/>
          </p:cNvSpPr>
          <p:nvPr>
            <p:ph type="body" idx="3"/>
          </p:nvPr>
        </p:nvSpPr>
        <p:spPr>
          <a:xfrm>
            <a:off x="6382468" y="1544136"/>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3"/>
          <p:cNvSpPr txBox="1">
            <a:spLocks noGrp="1"/>
          </p:cNvSpPr>
          <p:nvPr>
            <p:ph type="body" idx="4"/>
          </p:nvPr>
        </p:nvSpPr>
        <p:spPr>
          <a:xfrm>
            <a:off x="993569" y="4240984"/>
            <a:ext cx="4990800" cy="16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83"/>
          <p:cNvSpPr txBox="1">
            <a:spLocks noGrp="1"/>
          </p:cNvSpPr>
          <p:nvPr>
            <p:ph type="body" idx="5"/>
          </p:nvPr>
        </p:nvSpPr>
        <p:spPr>
          <a:xfrm>
            <a:off x="993569" y="3874980"/>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83"/>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72"/>
        <p:cNvGrpSpPr/>
        <p:nvPr/>
      </p:nvGrpSpPr>
      <p:grpSpPr>
        <a:xfrm>
          <a:off x="0" y="0"/>
          <a:ext cx="0" cy="0"/>
          <a:chOff x="0" y="0"/>
          <a:chExt cx="0" cy="0"/>
        </a:xfrm>
      </p:grpSpPr>
      <p:cxnSp>
        <p:nvCxnSpPr>
          <p:cNvPr id="73" name="Google Shape;73;p84"/>
          <p:cNvCxnSpPr/>
          <p:nvPr/>
        </p:nvCxnSpPr>
        <p:spPr>
          <a:xfrm>
            <a:off x="595348" y="382834"/>
            <a:ext cx="0" cy="6499200"/>
          </a:xfrm>
          <a:prstGeom prst="straightConnector1">
            <a:avLst/>
          </a:prstGeom>
          <a:noFill/>
          <a:ln w="9525" cap="flat" cmpd="sng">
            <a:solidFill>
              <a:schemeClr val="accent3"/>
            </a:solidFill>
            <a:prstDash val="solid"/>
            <a:miter lim="800000"/>
            <a:headEnd type="none" w="sm" len="sm"/>
            <a:tailEnd type="none" w="sm" len="sm"/>
          </a:ln>
        </p:spPr>
      </p:cxnSp>
      <p:pic>
        <p:nvPicPr>
          <p:cNvPr id="74" name="Google Shape;74;p84"/>
          <p:cNvPicPr preferRelativeResize="0"/>
          <p:nvPr/>
        </p:nvPicPr>
        <p:blipFill rotWithShape="1">
          <a:blip r:embed="rId2">
            <a:alphaModFix/>
          </a:blip>
          <a:srcRect/>
          <a:stretch/>
        </p:blipFill>
        <p:spPr>
          <a:xfrm>
            <a:off x="-482963" y="373085"/>
            <a:ext cx="1340094" cy="563592"/>
          </a:xfrm>
          <a:prstGeom prst="rect">
            <a:avLst/>
          </a:prstGeom>
          <a:noFill/>
          <a:ln>
            <a:noFill/>
          </a:ln>
        </p:spPr>
      </p:pic>
      <p:sp>
        <p:nvSpPr>
          <p:cNvPr id="75" name="Google Shape;75;p84"/>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4"/>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
        <p:nvSpPr>
          <p:cNvPr id="77" name="Google Shape;77;p84"/>
          <p:cNvSpPr/>
          <p:nvPr/>
        </p:nvSpPr>
        <p:spPr>
          <a:xfrm>
            <a:off x="405635" y="500909"/>
            <a:ext cx="437700" cy="27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1800"/>
              <a:buFont typeface="Libre Franklin"/>
              <a:buNone/>
            </a:pPr>
            <a:r>
              <a:rPr lang="fr-FR" sz="1800" b="0" i="0" u="none" strike="noStrike" cap="none">
                <a:solidFill>
                  <a:srgbClr val="FFFFFF"/>
                </a:solidFill>
                <a:latin typeface="Libre Franklin"/>
                <a:ea typeface="Libre Franklin"/>
                <a:cs typeface="Libre Franklin"/>
                <a:sym typeface="Libre Franklin"/>
              </a:rPr>
              <a:t>2</a:t>
            </a:r>
            <a:endParaRPr sz="1400" b="0" i="0" u="none" strike="noStrike" cap="none">
              <a:solidFill>
                <a:srgbClr val="000000"/>
              </a:solidFill>
              <a:latin typeface="Arial"/>
              <a:ea typeface="Arial"/>
              <a:cs typeface="Arial"/>
              <a:sym typeface="Arial"/>
            </a:endParaRPr>
          </a:p>
        </p:txBody>
      </p:sp>
      <p:sp>
        <p:nvSpPr>
          <p:cNvPr id="78" name="Google Shape;78;p84"/>
          <p:cNvSpPr txBox="1">
            <a:spLocks noGrp="1"/>
          </p:cNvSpPr>
          <p:nvPr>
            <p:ph type="body" idx="1"/>
          </p:nvPr>
        </p:nvSpPr>
        <p:spPr>
          <a:xfrm>
            <a:off x="993569" y="1186711"/>
            <a:ext cx="4990800" cy="63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100"/>
              <a:buNone/>
              <a:defRPr sz="21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4"/>
          <p:cNvSpPr txBox="1">
            <a:spLocks noGrp="1"/>
          </p:cNvSpPr>
          <p:nvPr>
            <p:ph type="body" idx="2"/>
          </p:nvPr>
        </p:nvSpPr>
        <p:spPr>
          <a:xfrm>
            <a:off x="6382468" y="1552715"/>
            <a:ext cx="4990800" cy="801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84"/>
          <p:cNvSpPr txBox="1">
            <a:spLocks noGrp="1"/>
          </p:cNvSpPr>
          <p:nvPr>
            <p:ph type="body" idx="3"/>
          </p:nvPr>
        </p:nvSpPr>
        <p:spPr>
          <a:xfrm>
            <a:off x="6382468" y="1186711"/>
            <a:ext cx="3627900" cy="36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sz="18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800"/>
              <a:buNone/>
              <a:defRPr sz="1800">
                <a:solidFill>
                  <a:schemeClr val="dk1"/>
                </a:solidFill>
              </a:defRPr>
            </a:lvl4pPr>
            <a:lvl5pPr marL="2286000" lvl="4" indent="-228600" algn="l">
              <a:lnSpc>
                <a:spcPct val="90000"/>
              </a:lnSpc>
              <a:spcBef>
                <a:spcPts val="500"/>
              </a:spcBef>
              <a:spcAft>
                <a:spcPts val="0"/>
              </a:spcAft>
              <a:buClr>
                <a:schemeClr val="dk1"/>
              </a:buClr>
              <a:buSzPts val="1800"/>
              <a:buNone/>
              <a:defRPr sz="18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4"/>
          <p:cNvSpPr txBox="1">
            <a:spLocks noGrp="1"/>
          </p:cNvSpPr>
          <p:nvPr>
            <p:ph type="title"/>
          </p:nvPr>
        </p:nvSpPr>
        <p:spPr>
          <a:xfrm>
            <a:off x="1007603" y="463282"/>
            <a:ext cx="6180900" cy="366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p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6" name="Google Shape;186;p29"/>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7" name="Google Shape;187;p29"/>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3" name="Google Shape;363;p3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64" name="Google Shape;364;p31"/>
          <p:cNvSpPr txBox="1">
            <a:spLocks noGrp="1"/>
          </p:cNvSpPr>
          <p:nvPr>
            <p:ph type="dt" idx="10"/>
          </p:nvPr>
        </p:nvSpPr>
        <p:spPr>
          <a:xfrm rot="-5400000">
            <a:off x="10381997" y="4572596"/>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65" name="Google Shape;365;p31"/>
          <p:cNvSpPr txBox="1">
            <a:spLocks noGrp="1"/>
          </p:cNvSpPr>
          <p:nvPr>
            <p:ph type="sldNum" idx="12"/>
          </p:nvPr>
        </p:nvSpPr>
        <p:spPr>
          <a:xfrm>
            <a:off x="11493661" y="6356350"/>
            <a:ext cx="519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1pPr>
            <a:lvl2pPr marL="0" marR="0" lvl="1"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2pPr>
            <a:lvl3pPr marL="0" marR="0" lvl="2"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3pPr>
            <a:lvl4pPr marL="0" marR="0" lvl="3"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4pPr>
            <a:lvl5pPr marL="0" marR="0" lvl="4"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5pPr>
            <a:lvl6pPr marL="0" marR="0" lvl="5"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6pPr>
            <a:lvl7pPr marL="0" marR="0" lvl="6"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7pPr>
            <a:lvl8pPr marL="0" marR="0" lvl="7"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8pPr>
            <a:lvl9pPr marL="0" marR="0" lvl="8" indent="0" algn="r" rtl="0">
              <a:lnSpc>
                <a:spcPct val="100000"/>
              </a:lnSpc>
              <a:spcBef>
                <a:spcPts val="0"/>
              </a:spcBef>
              <a:spcAft>
                <a:spcPts val="0"/>
              </a:spcAft>
              <a:buClr>
                <a:srgbClr val="A2C5D1"/>
              </a:buClr>
              <a:buSzPts val="1200"/>
              <a:buFont typeface="Libre Franklin"/>
              <a:buNone/>
              <a:defRPr sz="1200" b="0" i="0" u="none" strike="noStrike" cap="none">
                <a:solidFill>
                  <a:srgbClr val="A2C5D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bit.ly/3ha7kY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jp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bit.ly/4796bI2"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sp>
        <p:nvSpPr>
          <p:cNvPr id="540" name="Google Shape;540;p1"/>
          <p:cNvSpPr/>
          <p:nvPr/>
        </p:nvSpPr>
        <p:spPr>
          <a:xfrm>
            <a:off x="838200" y="1322025"/>
            <a:ext cx="6135600" cy="2183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4650"/>
              </a:buClr>
              <a:buSzPts val="3600"/>
              <a:buFont typeface="Arial"/>
              <a:buNone/>
            </a:pPr>
            <a:r>
              <a:rPr lang="fr-FR" sz="3600" b="1" dirty="0">
                <a:solidFill>
                  <a:srgbClr val="004650"/>
                </a:solidFill>
              </a:rPr>
              <a:t>Atelier </a:t>
            </a:r>
            <a:r>
              <a:rPr lang="fr-FR" sz="3600" b="1" dirty="0" smtClean="0">
                <a:solidFill>
                  <a:srgbClr val="004650"/>
                </a:solidFill>
              </a:rPr>
              <a:t>– Démystifions l’é</a:t>
            </a:r>
            <a:r>
              <a:rPr lang="fr-FR" sz="3600" b="1" i="0" u="none" strike="noStrike" cap="none" dirty="0" smtClean="0">
                <a:solidFill>
                  <a:srgbClr val="004650"/>
                </a:solidFill>
                <a:latin typeface="Arial"/>
                <a:ea typeface="Arial"/>
                <a:cs typeface="Arial"/>
                <a:sym typeface="Arial"/>
              </a:rPr>
              <a:t>conomie sociale </a:t>
            </a:r>
            <a:endParaRPr sz="14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600"/>
              <a:buFont typeface="Libre Franklin"/>
              <a:buNone/>
            </a:pPr>
            <a:endParaRPr sz="3600" b="1" i="0" u="none" strike="noStrike" cap="none" dirty="0">
              <a:solidFill>
                <a:srgbClr val="00465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Libre Franklin"/>
              <a:buNone/>
            </a:pPr>
            <a:endParaRPr sz="2400" b="1" i="0" u="none" strike="noStrike" cap="none" dirty="0">
              <a:solidFill>
                <a:srgbClr val="004650"/>
              </a:solidFill>
              <a:latin typeface="Arial"/>
              <a:ea typeface="Arial"/>
              <a:cs typeface="Arial"/>
              <a:sym typeface="Arial"/>
            </a:endParaRPr>
          </a:p>
        </p:txBody>
      </p:sp>
      <p:graphicFrame>
        <p:nvGraphicFramePr>
          <p:cNvPr id="541" name="Google Shape;541;p1"/>
          <p:cNvGraphicFramePr/>
          <p:nvPr>
            <p:extLst>
              <p:ext uri="{D42A27DB-BD31-4B8C-83A1-F6EECF244321}">
                <p14:modId xmlns:p14="http://schemas.microsoft.com/office/powerpoint/2010/main" val="3650744923"/>
              </p:ext>
            </p:extLst>
          </p:nvPr>
        </p:nvGraphicFramePr>
        <p:xfrm>
          <a:off x="917336" y="2641499"/>
          <a:ext cx="5977350" cy="1575025"/>
        </p:xfrm>
        <a:graphic>
          <a:graphicData uri="http://schemas.openxmlformats.org/drawingml/2006/table">
            <a:tbl>
              <a:tblPr>
                <a:noFill/>
                <a:tableStyleId>{A653DB12-16B3-406F-8072-26065022344D}</a:tableStyleId>
              </a:tblPr>
              <a:tblGrid>
                <a:gridCol w="5977350">
                  <a:extLst>
                    <a:ext uri="{9D8B030D-6E8A-4147-A177-3AD203B41FA5}">
                      <a16:colId xmlns:a16="http://schemas.microsoft.com/office/drawing/2014/main" val="20000"/>
                    </a:ext>
                  </a:extLst>
                </a:gridCol>
              </a:tblGrid>
              <a:tr h="1575025">
                <a:tc>
                  <a:txBody>
                    <a:bodyPr/>
                    <a:lstStyle/>
                    <a:p>
                      <a:pPr marL="0" marR="0" lvl="0" indent="0" algn="ctr" rtl="0">
                        <a:lnSpc>
                          <a:spcPct val="100000"/>
                        </a:lnSpc>
                        <a:spcBef>
                          <a:spcPts val="0"/>
                        </a:spcBef>
                        <a:spcAft>
                          <a:spcPts val="0"/>
                        </a:spcAft>
                        <a:buClr>
                          <a:srgbClr val="000000"/>
                        </a:buClr>
                        <a:buSzPts val="3200"/>
                        <a:buFont typeface="Arial"/>
                        <a:buNone/>
                      </a:pPr>
                      <a:r>
                        <a:rPr lang="fr-FR" sz="3200" dirty="0" smtClean="0">
                          <a:solidFill>
                            <a:schemeClr val="dk1"/>
                          </a:solidFill>
                        </a:rPr>
                        <a:t>Enjeux professionnels et société</a:t>
                      </a:r>
                    </a:p>
                    <a:p>
                      <a:pPr marL="0" marR="0" lvl="0" indent="0" algn="ctr" rtl="0">
                        <a:lnSpc>
                          <a:spcPct val="100000"/>
                        </a:lnSpc>
                        <a:spcBef>
                          <a:spcPts val="0"/>
                        </a:spcBef>
                        <a:spcAft>
                          <a:spcPts val="0"/>
                        </a:spcAft>
                        <a:buClr>
                          <a:srgbClr val="000000"/>
                        </a:buClr>
                        <a:buSzPts val="3200"/>
                        <a:buFont typeface="Arial"/>
                        <a:buNone/>
                      </a:pPr>
                      <a:r>
                        <a:rPr lang="fr-CA" sz="2900" u="none" strike="noStrike" cap="none" dirty="0" smtClean="0">
                          <a:solidFill>
                            <a:schemeClr val="dk1"/>
                          </a:solidFill>
                        </a:rPr>
                        <a:t>UQAR</a:t>
                      </a:r>
                      <a:r>
                        <a:rPr lang="fr-CA" sz="2900" u="none" strike="noStrike" cap="none" baseline="0" dirty="0" smtClean="0">
                          <a:solidFill>
                            <a:schemeClr val="dk1"/>
                          </a:solidFill>
                        </a:rPr>
                        <a:t> Lévis et Rimouski</a:t>
                      </a:r>
                      <a:endParaRPr sz="2900" u="none" strike="noStrike" cap="none" dirty="0">
                        <a:solidFill>
                          <a:schemeClr val="dk1"/>
                        </a:solidFill>
                      </a:endParaRPr>
                    </a:p>
                  </a:txBody>
                  <a:tcPr marL="91450" marR="91450" marT="47625" marB="476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42e5db6fed_0_47"/>
          <p:cNvSpPr txBox="1">
            <a:spLocks noGrp="1"/>
          </p:cNvSpPr>
          <p:nvPr>
            <p:ph type="title"/>
          </p:nvPr>
        </p:nvSpPr>
        <p:spPr>
          <a:xfrm>
            <a:off x="923925" y="1993514"/>
            <a:ext cx="10515600" cy="18927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fr-FR" sz="16650">
                <a:solidFill>
                  <a:srgbClr val="004650"/>
                </a:solidFill>
              </a:rPr>
              <a:t>Usagers</a:t>
            </a:r>
            <a:endParaRPr sz="16650">
              <a:solidFill>
                <a:srgbClr val="004650"/>
              </a:solidFill>
            </a:endParaRPr>
          </a:p>
          <a:p>
            <a:pPr marL="0" lvl="0" indent="0" algn="l" rtl="0">
              <a:spcBef>
                <a:spcPts val="0"/>
              </a:spcBef>
              <a:spcAft>
                <a:spcPts val="0"/>
              </a:spcAft>
              <a:buNone/>
            </a:pPr>
            <a:endParaRPr/>
          </a:p>
        </p:txBody>
      </p:sp>
      <p:sp>
        <p:nvSpPr>
          <p:cNvPr id="604" name="Google Shape;604;g142e5db6fed_0_47"/>
          <p:cNvSpPr txBox="1">
            <a:spLocks noGrp="1"/>
          </p:cNvSpPr>
          <p:nvPr>
            <p:ph type="body" idx="1"/>
          </p:nvPr>
        </p:nvSpPr>
        <p:spPr>
          <a:xfrm>
            <a:off x="-388501" y="2584222"/>
            <a:ext cx="10515600" cy="71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a:t> </a:t>
            </a:r>
            <a:endParaRPr/>
          </a:p>
        </p:txBody>
      </p:sp>
      <p:sp>
        <p:nvSpPr>
          <p:cNvPr id="605" name="Google Shape;605;g142e5db6fed_0_47"/>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606" name="Google Shape;606;g142e5db6fed_0_47"/>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g142e5db6fed_0_47"/>
          <p:cNvSpPr/>
          <p:nvPr/>
        </p:nvSpPr>
        <p:spPr>
          <a:xfrm>
            <a:off x="-723900" y="-404825"/>
            <a:ext cx="13234925"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8" name="Google Shape;608;g142e5db6fed_0_47"/>
          <p:cNvPicPr preferRelativeResize="0"/>
          <p:nvPr/>
        </p:nvPicPr>
        <p:blipFill>
          <a:blip r:embed="rId3">
            <a:alphaModFix/>
          </a:blip>
          <a:stretch>
            <a:fillRect/>
          </a:stretch>
        </p:blipFill>
        <p:spPr>
          <a:xfrm>
            <a:off x="8161198" y="3157850"/>
            <a:ext cx="3766650" cy="354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142e5db6fed_0_68"/>
          <p:cNvSpPr txBox="1">
            <a:spLocks noGrp="1"/>
          </p:cNvSpPr>
          <p:nvPr>
            <p:ph type="title"/>
          </p:nvPr>
        </p:nvSpPr>
        <p:spPr>
          <a:xfrm>
            <a:off x="638309" y="279562"/>
            <a:ext cx="8143200" cy="997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fr-FR"/>
              <a:t>Structure démocratique</a:t>
            </a:r>
            <a:endParaRPr/>
          </a:p>
        </p:txBody>
      </p:sp>
      <p:sp>
        <p:nvSpPr>
          <p:cNvPr id="615" name="Google Shape;615;g142e5db6fed_0_68"/>
          <p:cNvSpPr txBox="1"/>
          <p:nvPr/>
        </p:nvSpPr>
        <p:spPr>
          <a:xfrm>
            <a:off x="1092850" y="1707575"/>
            <a:ext cx="10245300" cy="6465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Libre Franklin"/>
              <a:ea typeface="Libre Franklin"/>
              <a:cs typeface="Libre Franklin"/>
              <a:sym typeface="Libre Franklin"/>
            </a:endParaRPr>
          </a:p>
        </p:txBody>
      </p:sp>
      <p:sp>
        <p:nvSpPr>
          <p:cNvPr id="616" name="Google Shape;616;g142e5db6fed_0_68"/>
          <p:cNvSpPr/>
          <p:nvPr/>
        </p:nvSpPr>
        <p:spPr>
          <a:xfrm>
            <a:off x="6145400" y="466800"/>
            <a:ext cx="3484500" cy="1887300"/>
          </a:xfrm>
          <a:prstGeom prst="downArrowCallout">
            <a:avLst>
              <a:gd name="adj1" fmla="val 25000"/>
              <a:gd name="adj2" fmla="val 25000"/>
              <a:gd name="adj3" fmla="val 25000"/>
              <a:gd name="adj4" fmla="val 64977"/>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Membres (consommateurs, producteurs, travailleurs, soutien)</a:t>
            </a:r>
            <a:endParaRPr sz="2000"/>
          </a:p>
        </p:txBody>
      </p:sp>
      <p:sp>
        <p:nvSpPr>
          <p:cNvPr id="617" name="Google Shape;617;g142e5db6fed_0_68"/>
          <p:cNvSpPr/>
          <p:nvPr/>
        </p:nvSpPr>
        <p:spPr>
          <a:xfrm>
            <a:off x="6145400" y="2377875"/>
            <a:ext cx="3484500" cy="1374900"/>
          </a:xfrm>
          <a:prstGeom prst="downArrowCallout">
            <a:avLst>
              <a:gd name="adj1" fmla="val 25000"/>
              <a:gd name="adj2" fmla="val 25000"/>
              <a:gd name="adj3" fmla="val 25000"/>
              <a:gd name="adj4" fmla="val 64977"/>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Conseil d’administration</a:t>
            </a:r>
            <a:endParaRPr sz="2000"/>
          </a:p>
        </p:txBody>
      </p:sp>
      <p:sp>
        <p:nvSpPr>
          <p:cNvPr id="618" name="Google Shape;618;g142e5db6fed_0_68"/>
          <p:cNvSpPr/>
          <p:nvPr/>
        </p:nvSpPr>
        <p:spPr>
          <a:xfrm>
            <a:off x="6145400" y="3792350"/>
            <a:ext cx="3484500" cy="1374900"/>
          </a:xfrm>
          <a:prstGeom prst="downArrowCallout">
            <a:avLst>
              <a:gd name="adj1" fmla="val 25000"/>
              <a:gd name="adj2" fmla="val 25000"/>
              <a:gd name="adj3" fmla="val 25000"/>
              <a:gd name="adj4" fmla="val 64977"/>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Direction générale</a:t>
            </a:r>
            <a:endParaRPr sz="2000"/>
          </a:p>
        </p:txBody>
      </p:sp>
      <p:sp>
        <p:nvSpPr>
          <p:cNvPr id="619" name="Google Shape;619;g142e5db6fed_0_68"/>
          <p:cNvSpPr/>
          <p:nvPr/>
        </p:nvSpPr>
        <p:spPr>
          <a:xfrm>
            <a:off x="6145400" y="5222350"/>
            <a:ext cx="3484500" cy="997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Employés</a:t>
            </a:r>
            <a:endParaRPr sz="2000"/>
          </a:p>
        </p:txBody>
      </p:sp>
      <p:sp>
        <p:nvSpPr>
          <p:cNvPr id="620" name="Google Shape;620;g142e5db6fed_0_68"/>
          <p:cNvSpPr/>
          <p:nvPr/>
        </p:nvSpPr>
        <p:spPr>
          <a:xfrm>
            <a:off x="10126850" y="5222350"/>
            <a:ext cx="1960500" cy="997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Comités (Activités,</a:t>
            </a:r>
            <a:endParaRPr sz="2000"/>
          </a:p>
          <a:p>
            <a:pPr marL="0" lvl="0" indent="0" algn="l" rtl="0">
              <a:spcBef>
                <a:spcPts val="0"/>
              </a:spcBef>
              <a:spcAft>
                <a:spcPts val="0"/>
              </a:spcAft>
              <a:buNone/>
            </a:pPr>
            <a:r>
              <a:rPr lang="fr-FR" sz="2000"/>
              <a:t>bénévolat, etc.)</a:t>
            </a:r>
            <a:endParaRPr sz="2000"/>
          </a:p>
        </p:txBody>
      </p:sp>
      <p:cxnSp>
        <p:nvCxnSpPr>
          <p:cNvPr id="621" name="Google Shape;621;g142e5db6fed_0_68"/>
          <p:cNvCxnSpPr>
            <a:stCxn id="620" idx="1"/>
          </p:cNvCxnSpPr>
          <p:nvPr/>
        </p:nvCxnSpPr>
        <p:spPr>
          <a:xfrm>
            <a:off x="10126850" y="5721100"/>
            <a:ext cx="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g142e5db6fed_0_68"/>
          <p:cNvCxnSpPr>
            <a:stCxn id="619" idx="3"/>
            <a:endCxn id="620" idx="1"/>
          </p:cNvCxnSpPr>
          <p:nvPr/>
        </p:nvCxnSpPr>
        <p:spPr>
          <a:xfrm>
            <a:off x="9629900" y="5721100"/>
            <a:ext cx="497100" cy="0"/>
          </a:xfrm>
          <a:prstGeom prst="straightConnector1">
            <a:avLst/>
          </a:prstGeom>
          <a:noFill/>
          <a:ln w="76200" cap="flat" cmpd="sng">
            <a:solidFill>
              <a:schemeClr val="accent1"/>
            </a:solidFill>
            <a:prstDash val="solid"/>
            <a:round/>
            <a:headEnd type="none" w="med" len="med"/>
            <a:tailEnd type="none" w="med" len="med"/>
          </a:ln>
        </p:spPr>
      </p:cxnSp>
      <p:sp>
        <p:nvSpPr>
          <p:cNvPr id="623" name="Google Shape;623;g142e5db6fed_0_68"/>
          <p:cNvSpPr/>
          <p:nvPr/>
        </p:nvSpPr>
        <p:spPr>
          <a:xfrm>
            <a:off x="1092850" y="2377875"/>
            <a:ext cx="4094100" cy="8940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000"/>
              <a:t>Comités (Finances, gouvernance,</a:t>
            </a:r>
            <a:endParaRPr sz="2000"/>
          </a:p>
          <a:p>
            <a:pPr marL="0" lvl="0" indent="0" algn="l" rtl="0">
              <a:spcBef>
                <a:spcPts val="0"/>
              </a:spcBef>
              <a:spcAft>
                <a:spcPts val="0"/>
              </a:spcAft>
              <a:buNone/>
            </a:pPr>
            <a:r>
              <a:rPr lang="fr-FR" sz="2000"/>
              <a:t>stratégie, etc.)</a:t>
            </a:r>
            <a:endParaRPr sz="2000"/>
          </a:p>
        </p:txBody>
      </p:sp>
      <p:cxnSp>
        <p:nvCxnSpPr>
          <p:cNvPr id="624" name="Google Shape;624;g142e5db6fed_0_68"/>
          <p:cNvCxnSpPr>
            <a:stCxn id="623" idx="3"/>
            <a:endCxn id="617" idx="1"/>
          </p:cNvCxnSpPr>
          <p:nvPr/>
        </p:nvCxnSpPr>
        <p:spPr>
          <a:xfrm rot="10800000" flipH="1">
            <a:off x="5186950" y="2824575"/>
            <a:ext cx="958500" cy="30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42e5db6fed_0_91"/>
          <p:cNvSpPr txBox="1">
            <a:spLocks noGrp="1"/>
          </p:cNvSpPr>
          <p:nvPr>
            <p:ph type="title"/>
          </p:nvPr>
        </p:nvSpPr>
        <p:spPr>
          <a:xfrm>
            <a:off x="923925" y="1993514"/>
            <a:ext cx="10515600" cy="18927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fr-FR" sz="16650">
                <a:solidFill>
                  <a:srgbClr val="004650"/>
                </a:solidFill>
              </a:rPr>
              <a:t>Usagers</a:t>
            </a:r>
            <a:endParaRPr sz="16650">
              <a:solidFill>
                <a:srgbClr val="004650"/>
              </a:solidFill>
            </a:endParaRPr>
          </a:p>
          <a:p>
            <a:pPr marL="0" lvl="0" indent="0" algn="l" rtl="0">
              <a:spcBef>
                <a:spcPts val="0"/>
              </a:spcBef>
              <a:spcAft>
                <a:spcPts val="0"/>
              </a:spcAft>
              <a:buNone/>
            </a:pPr>
            <a:endParaRPr/>
          </a:p>
        </p:txBody>
      </p:sp>
      <p:sp>
        <p:nvSpPr>
          <p:cNvPr id="631" name="Google Shape;631;g142e5db6fed_0_91"/>
          <p:cNvSpPr txBox="1">
            <a:spLocks noGrp="1"/>
          </p:cNvSpPr>
          <p:nvPr>
            <p:ph type="body" idx="1"/>
          </p:nvPr>
        </p:nvSpPr>
        <p:spPr>
          <a:xfrm>
            <a:off x="-388501" y="2584222"/>
            <a:ext cx="10515600" cy="71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a:t> </a:t>
            </a:r>
            <a:endParaRPr/>
          </a:p>
        </p:txBody>
      </p:sp>
      <p:sp>
        <p:nvSpPr>
          <p:cNvPr id="632" name="Google Shape;632;g142e5db6fed_0_91"/>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633" name="Google Shape;633;g142e5db6fed_0_91"/>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142e5db6fed_0_91"/>
          <p:cNvSpPr/>
          <p:nvPr/>
        </p:nvSpPr>
        <p:spPr>
          <a:xfrm>
            <a:off x="-123825" y="-404825"/>
            <a:ext cx="1263485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5" name="Google Shape;635;g142e5db6fed_0_91"/>
          <p:cNvPicPr preferRelativeResize="0"/>
          <p:nvPr/>
        </p:nvPicPr>
        <p:blipFill>
          <a:blip r:embed="rId3">
            <a:alphaModFix/>
          </a:blip>
          <a:stretch>
            <a:fillRect/>
          </a:stretch>
        </p:blipFill>
        <p:spPr>
          <a:xfrm>
            <a:off x="8161198" y="3157850"/>
            <a:ext cx="3766650" cy="3547750"/>
          </a:xfrm>
          <a:prstGeom prst="rect">
            <a:avLst/>
          </a:prstGeom>
          <a:noFill/>
          <a:ln>
            <a:noFill/>
          </a:ln>
        </p:spPr>
      </p:pic>
      <p:sp>
        <p:nvSpPr>
          <p:cNvPr id="636" name="Google Shape;636;g142e5db6fed_0_91"/>
          <p:cNvSpPr/>
          <p:nvPr/>
        </p:nvSpPr>
        <p:spPr>
          <a:xfrm>
            <a:off x="8601075" y="428625"/>
            <a:ext cx="3591000" cy="2729100"/>
          </a:xfrm>
          <a:prstGeom prst="wedgeEllipseCallout">
            <a:avLst>
              <a:gd name="adj1" fmla="val -20833"/>
              <a:gd name="adj2" fmla="val 625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accent2"/>
              </a:solidFill>
            </a:endParaRPr>
          </a:p>
          <a:p>
            <a:pPr marL="0" lvl="0" indent="0" algn="l" rtl="0">
              <a:spcBef>
                <a:spcPts val="0"/>
              </a:spcBef>
              <a:spcAft>
                <a:spcPts val="0"/>
              </a:spcAft>
              <a:buNone/>
            </a:pPr>
            <a:r>
              <a:rPr lang="fr-FR" sz="2200">
                <a:solidFill>
                  <a:schemeClr val="accent2"/>
                </a:solidFill>
              </a:rPr>
              <a:t>Qui sont les autres</a:t>
            </a:r>
            <a:endParaRPr sz="2200">
              <a:solidFill>
                <a:schemeClr val="accent2"/>
              </a:solidFill>
            </a:endParaRPr>
          </a:p>
          <a:p>
            <a:pPr marL="0" lvl="0" indent="0" algn="l" rtl="0">
              <a:spcBef>
                <a:spcPts val="0"/>
              </a:spcBef>
              <a:spcAft>
                <a:spcPts val="0"/>
              </a:spcAft>
              <a:buNone/>
            </a:pPr>
            <a:r>
              <a:rPr lang="fr-FR" sz="2200">
                <a:solidFill>
                  <a:schemeClr val="accent2"/>
                </a:solidFill>
              </a:rPr>
              <a:t>personnes ayant les mêmes besoins ou des besoins similaires?</a:t>
            </a:r>
            <a:endParaRPr sz="2200">
              <a:solidFill>
                <a:schemeClr val="accent2"/>
              </a:solidFill>
            </a:endParaRPr>
          </a:p>
          <a:p>
            <a:pPr marL="0" lvl="0" indent="0" algn="l" rtl="0">
              <a:spcBef>
                <a:spcPts val="0"/>
              </a:spcBef>
              <a:spcAft>
                <a:spcPts val="0"/>
              </a:spcAft>
              <a:buNone/>
            </a:pPr>
            <a:endParaRPr sz="200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Persona – Carte d’empathie</a:t>
            </a:r>
            <a:endParaRPr lang="en-US" dirty="0"/>
          </a:p>
        </p:txBody>
      </p:sp>
      <p:pic>
        <p:nvPicPr>
          <p:cNvPr id="7" name="Image 6"/>
          <p:cNvPicPr>
            <a:picLocks noChangeAspect="1"/>
          </p:cNvPicPr>
          <p:nvPr/>
        </p:nvPicPr>
        <p:blipFill>
          <a:blip r:embed="rId3"/>
          <a:stretch>
            <a:fillRect/>
          </a:stretch>
        </p:blipFill>
        <p:spPr>
          <a:xfrm>
            <a:off x="415600" y="1825308"/>
            <a:ext cx="2732713" cy="2732713"/>
          </a:xfrm>
          <a:prstGeom prst="rect">
            <a:avLst/>
          </a:prstGeom>
        </p:spPr>
      </p:pic>
      <p:sp>
        <p:nvSpPr>
          <p:cNvPr id="3" name="Espace réservé du texte 2"/>
          <p:cNvSpPr>
            <a:spLocks noGrp="1"/>
          </p:cNvSpPr>
          <p:nvPr>
            <p:ph type="body" idx="1"/>
          </p:nvPr>
        </p:nvSpPr>
        <p:spPr>
          <a:xfrm>
            <a:off x="3587137" y="1663262"/>
            <a:ext cx="3195701" cy="2631003"/>
          </a:xfrm>
        </p:spPr>
        <p:txBody>
          <a:bodyPr/>
          <a:lstStyle/>
          <a:p>
            <a:pPr>
              <a:lnSpc>
                <a:spcPct val="100000"/>
              </a:lnSpc>
            </a:pPr>
            <a:r>
              <a:rPr lang="fr-CA" sz="3200" dirty="0" smtClean="0"/>
              <a:t>Nom</a:t>
            </a:r>
          </a:p>
          <a:p>
            <a:pPr>
              <a:lnSpc>
                <a:spcPct val="100000"/>
              </a:lnSpc>
            </a:pPr>
            <a:r>
              <a:rPr lang="fr-CA" sz="3200" dirty="0" smtClean="0"/>
              <a:t>Âge</a:t>
            </a:r>
          </a:p>
          <a:p>
            <a:pPr>
              <a:lnSpc>
                <a:spcPct val="100000"/>
              </a:lnSpc>
            </a:pPr>
            <a:r>
              <a:rPr lang="fr-CA" sz="3200" dirty="0" smtClean="0"/>
              <a:t>Profession</a:t>
            </a:r>
          </a:p>
          <a:p>
            <a:pPr>
              <a:lnSpc>
                <a:spcPct val="100000"/>
              </a:lnSpc>
            </a:pPr>
            <a:r>
              <a:rPr lang="fr-CA" sz="3200" dirty="0" smtClean="0"/>
              <a:t>Habite à</a:t>
            </a:r>
          </a:p>
          <a:p>
            <a:pPr>
              <a:lnSpc>
                <a:spcPct val="100000"/>
              </a:lnSpc>
            </a:pPr>
            <a:r>
              <a:rPr lang="fr-CA" sz="3200" dirty="0" smtClean="0"/>
              <a:t>Intérêts</a:t>
            </a:r>
          </a:p>
          <a:p>
            <a:pPr>
              <a:lnSpc>
                <a:spcPct val="100000"/>
              </a:lnSpc>
            </a:pPr>
            <a:r>
              <a:rPr lang="fr-CA" sz="3200" dirty="0" smtClean="0"/>
              <a:t>Motivations</a:t>
            </a:r>
          </a:p>
          <a:p>
            <a:pPr>
              <a:lnSpc>
                <a:spcPct val="100000"/>
              </a:lnSpc>
            </a:pPr>
            <a:endParaRPr lang="en-US" sz="3200" dirty="0"/>
          </a:p>
        </p:txBody>
      </p:sp>
      <p:sp>
        <p:nvSpPr>
          <p:cNvPr id="8" name="ZoneTexte 7"/>
          <p:cNvSpPr txBox="1"/>
          <p:nvPr/>
        </p:nvSpPr>
        <p:spPr>
          <a:xfrm>
            <a:off x="7684649" y="1668170"/>
            <a:ext cx="7627717" cy="3046988"/>
          </a:xfrm>
          <a:prstGeom prst="rect">
            <a:avLst/>
          </a:prstGeom>
          <a:noFill/>
        </p:spPr>
        <p:txBody>
          <a:bodyPr wrap="square" rtlCol="0">
            <a:spAutoFit/>
          </a:bodyPr>
          <a:lstStyle/>
          <a:p>
            <a:pPr marL="457200" indent="-457200">
              <a:buFont typeface="Arial" panose="020B0604020202020204" pitchFamily="34" charset="0"/>
              <a:buChar char="•"/>
            </a:pPr>
            <a:r>
              <a:rPr lang="fr-CA" sz="3200" dirty="0" smtClean="0">
                <a:solidFill>
                  <a:srgbClr val="004650"/>
                </a:solidFill>
                <a:latin typeface="Libre Franklin" panose="020B0604020202020204" charset="0"/>
              </a:rPr>
              <a:t>Entend</a:t>
            </a:r>
          </a:p>
          <a:p>
            <a:pPr marL="457200" indent="-457200">
              <a:buFont typeface="Arial" panose="020B0604020202020204" pitchFamily="34" charset="0"/>
              <a:buChar char="•"/>
            </a:pPr>
            <a:r>
              <a:rPr lang="fr-CA" sz="3200" dirty="0" smtClean="0">
                <a:solidFill>
                  <a:srgbClr val="004650"/>
                </a:solidFill>
                <a:latin typeface="Libre Franklin" panose="020B0604020202020204" charset="0"/>
              </a:rPr>
              <a:t>Ressent</a:t>
            </a:r>
          </a:p>
          <a:p>
            <a:pPr marL="457200" indent="-457200">
              <a:buFont typeface="Arial" panose="020B0604020202020204" pitchFamily="34" charset="0"/>
              <a:buChar char="•"/>
            </a:pPr>
            <a:r>
              <a:rPr lang="fr-CA" sz="3200" dirty="0" smtClean="0">
                <a:solidFill>
                  <a:srgbClr val="004650"/>
                </a:solidFill>
                <a:latin typeface="Libre Franklin" panose="020B0604020202020204" charset="0"/>
              </a:rPr>
              <a:t>Voit</a:t>
            </a:r>
          </a:p>
          <a:p>
            <a:pPr marL="457200" indent="-457200">
              <a:buFont typeface="Arial" panose="020B0604020202020204" pitchFamily="34" charset="0"/>
              <a:buChar char="•"/>
            </a:pPr>
            <a:r>
              <a:rPr lang="fr-CA" sz="3200" dirty="0" smtClean="0">
                <a:solidFill>
                  <a:srgbClr val="004650"/>
                </a:solidFill>
                <a:latin typeface="Libre Franklin" panose="020B0604020202020204" charset="0"/>
              </a:rPr>
              <a:t>Dit</a:t>
            </a:r>
          </a:p>
          <a:p>
            <a:pPr marL="457200" indent="-457200">
              <a:buFont typeface="Arial" panose="020B0604020202020204" pitchFamily="34" charset="0"/>
              <a:buChar char="•"/>
            </a:pPr>
            <a:r>
              <a:rPr lang="fr-CA" sz="3200" dirty="0" smtClean="0">
                <a:solidFill>
                  <a:srgbClr val="004650"/>
                </a:solidFill>
                <a:latin typeface="Libre Franklin" panose="020B0604020202020204" charset="0"/>
              </a:rPr>
              <a:t>Fait </a:t>
            </a:r>
            <a:endParaRPr lang="fr-CA" sz="3200" dirty="0">
              <a:solidFill>
                <a:srgbClr val="004650"/>
              </a:solidFill>
              <a:latin typeface="Libre Franklin" panose="020B0604020202020204" charset="0"/>
            </a:endParaRPr>
          </a:p>
          <a:p>
            <a:pPr marL="457200" indent="-457200">
              <a:buFont typeface="Arial" panose="020B0604020202020204" pitchFamily="34" charset="0"/>
              <a:buChar char="•"/>
            </a:pPr>
            <a:r>
              <a:rPr lang="fr-CA" sz="3200" dirty="0" smtClean="0">
                <a:solidFill>
                  <a:srgbClr val="004650"/>
                </a:solidFill>
                <a:latin typeface="Libre Franklin" panose="020B0604020202020204" charset="0"/>
              </a:rPr>
              <a:t>Rêve</a:t>
            </a:r>
            <a:endParaRPr lang="en-US" sz="3200" dirty="0">
              <a:solidFill>
                <a:srgbClr val="004650"/>
              </a:solidFill>
              <a:latin typeface="Libre Franklin" panose="020B0604020202020204" charset="0"/>
            </a:endParaRPr>
          </a:p>
        </p:txBody>
      </p:sp>
    </p:spTree>
    <p:extLst>
      <p:ext uri="{BB962C8B-B14F-4D97-AF65-F5344CB8AC3E}">
        <p14:creationId xmlns:p14="http://schemas.microsoft.com/office/powerpoint/2010/main" val="2968760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680199" y="1809748"/>
            <a:ext cx="4397376" cy="3362325"/>
          </a:xfrm>
          <a:prstGeom prst="rect">
            <a:avLst/>
          </a:prstGeom>
          <a:ln>
            <a:solidFill>
              <a:srgbClr val="A8CFD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658812" y="1809748"/>
            <a:ext cx="4398963" cy="3362325"/>
          </a:xfrm>
          <a:prstGeom prst="rect">
            <a:avLst/>
          </a:prstGeom>
          <a:ln>
            <a:solidFill>
              <a:srgbClr val="A8CFD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re 1"/>
          <p:cNvSpPr>
            <a:spLocks noGrp="1"/>
          </p:cNvSpPr>
          <p:nvPr>
            <p:ph type="title"/>
          </p:nvPr>
        </p:nvSpPr>
        <p:spPr>
          <a:xfrm>
            <a:off x="868362" y="796924"/>
            <a:ext cx="10523538" cy="3492501"/>
          </a:xfrm>
        </p:spPr>
        <p:txBody>
          <a:bodyPr>
            <a:normAutofit/>
          </a:bodyPr>
          <a:lstStyle/>
          <a:p>
            <a:r>
              <a:rPr lang="fr-CA" dirty="0" smtClean="0">
                <a:latin typeface="Libre Franklin" panose="020B0604020202020204" charset="0"/>
              </a:rPr>
              <a:t>L’usager veut X                     mais Y </a:t>
            </a:r>
            <a:br>
              <a:rPr lang="fr-CA" dirty="0" smtClean="0">
                <a:latin typeface="Libre Franklin" panose="020B0604020202020204" charset="0"/>
              </a:rPr>
            </a:br>
            <a:r>
              <a:rPr lang="fr-CA" dirty="0" smtClean="0">
                <a:latin typeface="Libre Franklin" panose="020B0604020202020204" charset="0"/>
              </a:rPr>
              <a:t/>
            </a:r>
            <a:br>
              <a:rPr lang="fr-CA" dirty="0" smtClean="0">
                <a:latin typeface="Libre Franklin" panose="020B0604020202020204" charset="0"/>
              </a:rPr>
            </a:br>
            <a:r>
              <a:rPr lang="fr-CA" dirty="0">
                <a:latin typeface="Libre Franklin" panose="020B0604020202020204" charset="0"/>
              </a:rPr>
              <a:t/>
            </a:r>
            <a:br>
              <a:rPr lang="fr-CA" dirty="0">
                <a:latin typeface="Libre Franklin" panose="020B0604020202020204" charset="0"/>
              </a:rPr>
            </a:br>
            <a:r>
              <a:rPr lang="fr-CA" dirty="0" smtClean="0">
                <a:solidFill>
                  <a:srgbClr val="A8CFDD"/>
                </a:solidFill>
                <a:latin typeface="Libre Franklin" panose="020B0604020202020204" charset="0"/>
              </a:rPr>
              <a:t>Souhaits                                    Problématiques</a:t>
            </a:r>
            <a:endParaRPr lang="en-US" dirty="0">
              <a:solidFill>
                <a:srgbClr val="A8CFDD"/>
              </a:solidFill>
              <a:latin typeface="Libre Franklin" panose="020B0604020202020204" charset="0"/>
            </a:endParaRPr>
          </a:p>
        </p:txBody>
      </p:sp>
      <p:sp>
        <p:nvSpPr>
          <p:cNvPr id="11" name="Flèche droite 10"/>
          <p:cNvSpPr/>
          <p:nvPr/>
        </p:nvSpPr>
        <p:spPr>
          <a:xfrm>
            <a:off x="5154612" y="896937"/>
            <a:ext cx="1428750" cy="476250"/>
          </a:xfrm>
          <a:prstGeom prst="rightArrow">
            <a:avLst/>
          </a:prstGeom>
          <a:solidFill>
            <a:srgbClr val="A8CFDD"/>
          </a:solidFill>
          <a:ln>
            <a:solidFill>
              <a:srgbClr val="A8C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èche droite 14"/>
          <p:cNvSpPr/>
          <p:nvPr/>
        </p:nvSpPr>
        <p:spPr>
          <a:xfrm>
            <a:off x="5154612" y="2425699"/>
            <a:ext cx="1428750" cy="476250"/>
          </a:xfrm>
          <a:prstGeom prst="rightArrow">
            <a:avLst/>
          </a:prstGeom>
          <a:solidFill>
            <a:srgbClr val="A8CFDD"/>
          </a:solidFill>
          <a:ln>
            <a:solidFill>
              <a:srgbClr val="A8C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644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8837" y="774699"/>
            <a:ext cx="10028238" cy="1070100"/>
          </a:xfrm>
        </p:spPr>
        <p:txBody>
          <a:bodyPr>
            <a:noAutofit/>
          </a:bodyPr>
          <a:lstStyle/>
          <a:p>
            <a:r>
              <a:rPr lang="fr-CA" dirty="0" smtClean="0">
                <a:latin typeface="Libre Franklin" panose="020B0604020202020204" charset="0"/>
              </a:rPr>
              <a:t>Alors il faut …. Une tempête d’idées</a:t>
            </a:r>
            <a:endParaRPr lang="en-US" dirty="0">
              <a:latin typeface="Libre Franklin" panose="020B0604020202020204" charset="0"/>
            </a:endParaRPr>
          </a:p>
        </p:txBody>
      </p:sp>
    </p:spTree>
    <p:extLst>
      <p:ext uri="{BB962C8B-B14F-4D97-AF65-F5344CB8AC3E}">
        <p14:creationId xmlns:p14="http://schemas.microsoft.com/office/powerpoint/2010/main" val="251749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42e5db6fed_0_103"/>
          <p:cNvSpPr txBox="1">
            <a:spLocks noGrp="1"/>
          </p:cNvSpPr>
          <p:nvPr>
            <p:ph type="title"/>
          </p:nvPr>
        </p:nvSpPr>
        <p:spPr>
          <a:xfrm>
            <a:off x="838200" y="143046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3000">
                <a:solidFill>
                  <a:srgbClr val="004650"/>
                </a:solidFill>
              </a:rPr>
              <a:t>Revenus autonomes</a:t>
            </a:r>
            <a:endParaRPr sz="13000">
              <a:solidFill>
                <a:srgbClr val="004650"/>
              </a:solidFill>
            </a:endParaRPr>
          </a:p>
          <a:p>
            <a:pPr marL="0" lvl="0" indent="0" algn="l" rtl="0">
              <a:spcBef>
                <a:spcPts val="0"/>
              </a:spcBef>
              <a:spcAft>
                <a:spcPts val="0"/>
              </a:spcAft>
              <a:buNone/>
            </a:pPr>
            <a:endParaRPr/>
          </a:p>
        </p:txBody>
      </p:sp>
      <p:sp>
        <p:nvSpPr>
          <p:cNvPr id="653" name="Google Shape;653;g142e5db6fed_0_103"/>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654" name="Google Shape;654;g142e5db6fed_0_103"/>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142e5db6fed_0_103"/>
          <p:cNvSpPr/>
          <p:nvPr/>
        </p:nvSpPr>
        <p:spPr>
          <a:xfrm>
            <a:off x="-285750" y="-477050"/>
            <a:ext cx="1269675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g142e5db6fed_0_103"/>
          <p:cNvPicPr preferRelativeResize="0"/>
          <p:nvPr/>
        </p:nvPicPr>
        <p:blipFill>
          <a:blip r:embed="rId3">
            <a:alphaModFix amt="81000"/>
          </a:blip>
          <a:stretch>
            <a:fillRect/>
          </a:stretch>
        </p:blipFill>
        <p:spPr>
          <a:xfrm>
            <a:off x="8845750" y="3056450"/>
            <a:ext cx="3565251" cy="42587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42e5db6fed_0_139"/>
          <p:cNvSpPr txBox="1"/>
          <p:nvPr/>
        </p:nvSpPr>
        <p:spPr>
          <a:xfrm>
            <a:off x="1092850" y="1707575"/>
            <a:ext cx="10245300" cy="6465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Libre Franklin"/>
              <a:ea typeface="Libre Franklin"/>
              <a:cs typeface="Libre Franklin"/>
              <a:sym typeface="Libre Franklin"/>
            </a:endParaRPr>
          </a:p>
        </p:txBody>
      </p:sp>
      <p:cxnSp>
        <p:nvCxnSpPr>
          <p:cNvPr id="663" name="Google Shape;663;g142e5db6fed_0_139"/>
          <p:cNvCxnSpPr>
            <a:stCxn id="664" idx="1"/>
          </p:cNvCxnSpPr>
          <p:nvPr/>
        </p:nvCxnSpPr>
        <p:spPr>
          <a:xfrm>
            <a:off x="10126850" y="5721100"/>
            <a:ext cx="0" cy="0"/>
          </a:xfrm>
          <a:prstGeom prst="straightConnector1">
            <a:avLst/>
          </a:prstGeom>
          <a:noFill/>
          <a:ln w="9525" cap="flat" cmpd="sng">
            <a:solidFill>
              <a:schemeClr val="dk2"/>
            </a:solidFill>
            <a:prstDash val="solid"/>
            <a:round/>
            <a:headEnd type="none" w="med" len="med"/>
            <a:tailEnd type="none" w="med" len="med"/>
          </a:ln>
        </p:spPr>
      </p:cxnSp>
      <p:sp>
        <p:nvSpPr>
          <p:cNvPr id="665" name="Google Shape;665;g142e5db6fed_0_139"/>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6" name="Google Shape;666;g142e5db6fed_0_139"/>
          <p:cNvPicPr preferRelativeResize="0"/>
          <p:nvPr/>
        </p:nvPicPr>
        <p:blipFill>
          <a:blip r:embed="rId3">
            <a:alphaModFix/>
          </a:blip>
          <a:stretch>
            <a:fillRect/>
          </a:stretch>
        </p:blipFill>
        <p:spPr>
          <a:xfrm>
            <a:off x="1600200" y="891000"/>
            <a:ext cx="8991601" cy="5724100"/>
          </a:xfrm>
          <a:prstGeom prst="rect">
            <a:avLst/>
          </a:prstGeom>
          <a:noFill/>
          <a:ln>
            <a:noFill/>
          </a:ln>
        </p:spPr>
      </p:pic>
      <p:sp>
        <p:nvSpPr>
          <p:cNvPr id="667" name="Google Shape;667;g142e5db6fed_0_139"/>
          <p:cNvSpPr txBox="1">
            <a:spLocks noGrp="1"/>
          </p:cNvSpPr>
          <p:nvPr>
            <p:ph type="title"/>
          </p:nvPr>
        </p:nvSpPr>
        <p:spPr>
          <a:xfrm>
            <a:off x="638309" y="279562"/>
            <a:ext cx="8143200" cy="997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r>
              <a:rPr lang="fr-FR" sz="5600"/>
              <a:t>Un jeu d’équilibre</a:t>
            </a:r>
            <a:endParaRPr sz="5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42e5db6fed_0_157"/>
          <p:cNvSpPr txBox="1"/>
          <p:nvPr/>
        </p:nvSpPr>
        <p:spPr>
          <a:xfrm>
            <a:off x="1092850" y="1707575"/>
            <a:ext cx="10245300" cy="6465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Libre Franklin"/>
              <a:ea typeface="Libre Franklin"/>
              <a:cs typeface="Libre Franklin"/>
              <a:sym typeface="Libre Franklin"/>
            </a:endParaRPr>
          </a:p>
        </p:txBody>
      </p:sp>
      <p:cxnSp>
        <p:nvCxnSpPr>
          <p:cNvPr id="674" name="Google Shape;674;g142e5db6fed_0_157"/>
          <p:cNvCxnSpPr>
            <a:stCxn id="675" idx="1"/>
          </p:cNvCxnSpPr>
          <p:nvPr/>
        </p:nvCxnSpPr>
        <p:spPr>
          <a:xfrm>
            <a:off x="10126850" y="5721100"/>
            <a:ext cx="0" cy="0"/>
          </a:xfrm>
          <a:prstGeom prst="straightConnector1">
            <a:avLst/>
          </a:prstGeom>
          <a:noFill/>
          <a:ln w="9525" cap="flat" cmpd="sng">
            <a:solidFill>
              <a:schemeClr val="dk2"/>
            </a:solidFill>
            <a:prstDash val="solid"/>
            <a:round/>
            <a:headEnd type="none" w="med" len="med"/>
            <a:tailEnd type="none" w="med" len="med"/>
          </a:ln>
        </p:spPr>
      </p:cxnSp>
      <p:sp>
        <p:nvSpPr>
          <p:cNvPr id="676" name="Google Shape;676;g142e5db6fed_0_157"/>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300"/>
              <a:t>Faits saillants</a:t>
            </a:r>
            <a:endParaRPr sz="2300"/>
          </a:p>
          <a:p>
            <a:pPr marL="0" lvl="0" indent="0" algn="l" rtl="0">
              <a:spcBef>
                <a:spcPts val="0"/>
              </a:spcBef>
              <a:spcAft>
                <a:spcPts val="0"/>
              </a:spcAft>
              <a:buNone/>
            </a:pPr>
            <a:r>
              <a:rPr lang="fr-FR" sz="2300"/>
              <a:t>2018</a:t>
            </a:r>
            <a:endParaRPr sz="2300"/>
          </a:p>
          <a:p>
            <a:pPr marL="0" lvl="0" indent="0" algn="l" rtl="0">
              <a:spcBef>
                <a:spcPts val="0"/>
              </a:spcBef>
              <a:spcAft>
                <a:spcPts val="0"/>
              </a:spcAft>
              <a:buNone/>
            </a:pPr>
            <a:r>
              <a:rPr lang="fr-FR" sz="2300"/>
              <a:t>CSMO-ESAC</a:t>
            </a:r>
            <a:endParaRPr sz="2300"/>
          </a:p>
        </p:txBody>
      </p:sp>
      <p:sp>
        <p:nvSpPr>
          <p:cNvPr id="677" name="Google Shape;677;g142e5db6fed_0_157"/>
          <p:cNvSpPr txBox="1">
            <a:spLocks noGrp="1"/>
          </p:cNvSpPr>
          <p:nvPr>
            <p:ph type="title"/>
          </p:nvPr>
        </p:nvSpPr>
        <p:spPr>
          <a:xfrm>
            <a:off x="638309" y="279562"/>
            <a:ext cx="8143200" cy="997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rial"/>
              <a:buNone/>
            </a:pPr>
            <a:endParaRPr sz="5600"/>
          </a:p>
        </p:txBody>
      </p:sp>
      <p:pic>
        <p:nvPicPr>
          <p:cNvPr id="678" name="Google Shape;678;g142e5db6fed_0_157"/>
          <p:cNvPicPr preferRelativeResize="0"/>
          <p:nvPr/>
        </p:nvPicPr>
        <p:blipFill>
          <a:blip r:embed="rId3">
            <a:alphaModFix/>
          </a:blip>
          <a:stretch>
            <a:fillRect/>
          </a:stretch>
        </p:blipFill>
        <p:spPr>
          <a:xfrm>
            <a:off x="2181225" y="0"/>
            <a:ext cx="9048751" cy="701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142e5db6fed_0_169"/>
          <p:cNvSpPr txBox="1">
            <a:spLocks noGrp="1"/>
          </p:cNvSpPr>
          <p:nvPr>
            <p:ph type="title"/>
          </p:nvPr>
        </p:nvSpPr>
        <p:spPr>
          <a:xfrm>
            <a:off x="838200" y="143046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3000">
                <a:solidFill>
                  <a:srgbClr val="004650"/>
                </a:solidFill>
              </a:rPr>
              <a:t>Revenus autonomes</a:t>
            </a:r>
            <a:endParaRPr sz="13000">
              <a:solidFill>
                <a:srgbClr val="004650"/>
              </a:solidFill>
            </a:endParaRPr>
          </a:p>
          <a:p>
            <a:pPr marL="0" lvl="0" indent="0" algn="l" rtl="0">
              <a:spcBef>
                <a:spcPts val="0"/>
              </a:spcBef>
              <a:spcAft>
                <a:spcPts val="0"/>
              </a:spcAft>
              <a:buNone/>
            </a:pPr>
            <a:endParaRPr/>
          </a:p>
        </p:txBody>
      </p:sp>
      <p:sp>
        <p:nvSpPr>
          <p:cNvPr id="685" name="Google Shape;685;g142e5db6fed_0_169"/>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686" name="Google Shape;686;g142e5db6fed_0_169"/>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142e5db6fed_0_169"/>
          <p:cNvSpPr/>
          <p:nvPr/>
        </p:nvSpPr>
        <p:spPr>
          <a:xfrm>
            <a:off x="-838200" y="-477050"/>
            <a:ext cx="132492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g142e5db6fed_0_169"/>
          <p:cNvPicPr preferRelativeResize="0"/>
          <p:nvPr/>
        </p:nvPicPr>
        <p:blipFill>
          <a:blip r:embed="rId3">
            <a:alphaModFix amt="81000"/>
          </a:blip>
          <a:stretch>
            <a:fillRect/>
          </a:stretch>
        </p:blipFill>
        <p:spPr>
          <a:xfrm>
            <a:off x="8845750" y="3056450"/>
            <a:ext cx="3565251" cy="4258750"/>
          </a:xfrm>
          <a:prstGeom prst="rect">
            <a:avLst/>
          </a:prstGeom>
          <a:noFill/>
          <a:ln>
            <a:noFill/>
          </a:ln>
        </p:spPr>
      </p:pic>
      <p:sp>
        <p:nvSpPr>
          <p:cNvPr id="689" name="Google Shape;689;g142e5db6fed_0_169"/>
          <p:cNvSpPr/>
          <p:nvPr/>
        </p:nvSpPr>
        <p:spPr>
          <a:xfrm>
            <a:off x="8601075" y="428625"/>
            <a:ext cx="3591000" cy="2729100"/>
          </a:xfrm>
          <a:prstGeom prst="wedgeEllipseCallout">
            <a:avLst>
              <a:gd name="adj1" fmla="val -20833"/>
              <a:gd name="adj2" fmla="val 625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200">
                <a:solidFill>
                  <a:schemeClr val="accent2"/>
                </a:solidFill>
              </a:rPr>
              <a:t>Quels seraient vos</a:t>
            </a:r>
            <a:endParaRPr sz="2200">
              <a:solidFill>
                <a:schemeClr val="accent2"/>
              </a:solidFill>
            </a:endParaRPr>
          </a:p>
          <a:p>
            <a:pPr marL="0" lvl="0" indent="0" algn="l" rtl="0">
              <a:spcBef>
                <a:spcPts val="0"/>
              </a:spcBef>
              <a:spcAft>
                <a:spcPts val="0"/>
              </a:spcAft>
              <a:buNone/>
            </a:pPr>
            <a:r>
              <a:rPr lang="fr-FR" sz="2200">
                <a:solidFill>
                  <a:schemeClr val="accent2"/>
                </a:solidFill>
              </a:rPr>
              <a:t>produits ou</a:t>
            </a:r>
            <a:endParaRPr sz="2200">
              <a:solidFill>
                <a:schemeClr val="accent2"/>
              </a:solidFill>
            </a:endParaRPr>
          </a:p>
          <a:p>
            <a:pPr marL="0" lvl="0" indent="0" algn="l" rtl="0">
              <a:spcBef>
                <a:spcPts val="0"/>
              </a:spcBef>
              <a:spcAft>
                <a:spcPts val="0"/>
              </a:spcAft>
              <a:buNone/>
            </a:pPr>
            <a:r>
              <a:rPr lang="fr-FR" sz="2200">
                <a:solidFill>
                  <a:schemeClr val="accent2"/>
                </a:solidFill>
              </a:rPr>
              <a:t>services payants</a:t>
            </a:r>
            <a:endParaRPr sz="2200">
              <a:solidFill>
                <a:schemeClr val="accent2"/>
              </a:solidFill>
            </a:endParaRPr>
          </a:p>
          <a:p>
            <a:pPr marL="0" lvl="0" indent="0" algn="l" rtl="0">
              <a:spcBef>
                <a:spcPts val="0"/>
              </a:spcBef>
              <a:spcAft>
                <a:spcPts val="0"/>
              </a:spcAft>
              <a:buNone/>
            </a:pPr>
            <a:r>
              <a:rPr lang="fr-FR" sz="2200">
                <a:solidFill>
                  <a:schemeClr val="accent2"/>
                </a:solidFill>
              </a:rPr>
              <a:t>pour répondre au</a:t>
            </a:r>
            <a:endParaRPr sz="2200">
              <a:solidFill>
                <a:schemeClr val="accent2"/>
              </a:solidFill>
            </a:endParaRPr>
          </a:p>
          <a:p>
            <a:pPr marL="0" lvl="0" indent="0" algn="l" rtl="0">
              <a:spcBef>
                <a:spcPts val="0"/>
              </a:spcBef>
              <a:spcAft>
                <a:spcPts val="0"/>
              </a:spcAft>
              <a:buNone/>
            </a:pPr>
            <a:r>
              <a:rPr lang="fr-FR" sz="2200">
                <a:solidFill>
                  <a:schemeClr val="accent2"/>
                </a:solidFill>
              </a:rPr>
              <a:t>besoin?</a:t>
            </a:r>
            <a:endParaRPr sz="22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7" name="Google Shape;547;p2"/>
          <p:cNvSpPr txBox="1">
            <a:spLocks noGrp="1"/>
          </p:cNvSpPr>
          <p:nvPr>
            <p:ph type="title"/>
          </p:nvPr>
        </p:nvSpPr>
        <p:spPr>
          <a:xfrm>
            <a:off x="765349" y="1687587"/>
            <a:ext cx="10515600" cy="870857"/>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fr-FR">
                <a:latin typeface="Arial"/>
                <a:ea typeface="Arial"/>
                <a:cs typeface="Arial"/>
                <a:sym typeface="Arial"/>
              </a:rPr>
              <a:t>Marie-Joël </a:t>
            </a:r>
            <a:br>
              <a:rPr lang="fr-FR">
                <a:latin typeface="Arial"/>
                <a:ea typeface="Arial"/>
                <a:cs typeface="Arial"/>
                <a:sym typeface="Arial"/>
              </a:rPr>
            </a:br>
            <a:r>
              <a:rPr lang="fr-FR">
                <a:latin typeface="Arial"/>
                <a:ea typeface="Arial"/>
                <a:cs typeface="Arial"/>
                <a:sym typeface="Arial"/>
              </a:rPr>
              <a:t>Bergeron-Savard</a:t>
            </a:r>
            <a:endParaRPr>
              <a:latin typeface="Arial"/>
              <a:ea typeface="Arial"/>
              <a:cs typeface="Arial"/>
              <a:sym typeface="Arial"/>
            </a:endParaRPr>
          </a:p>
        </p:txBody>
      </p:sp>
      <p:sp>
        <p:nvSpPr>
          <p:cNvPr id="548" name="Google Shape;548;p2"/>
          <p:cNvSpPr txBox="1">
            <a:spLocks noGrp="1"/>
          </p:cNvSpPr>
          <p:nvPr>
            <p:ph type="body" idx="1"/>
          </p:nvPr>
        </p:nvSpPr>
        <p:spPr>
          <a:xfrm>
            <a:off x="765349" y="3235476"/>
            <a:ext cx="10515600" cy="145939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600"/>
              <a:buNone/>
            </a:pPr>
            <a:r>
              <a:rPr lang="fr-FR" sz="2600">
                <a:latin typeface="Arial"/>
                <a:ea typeface="Arial"/>
                <a:cs typeface="Arial"/>
                <a:sym typeface="Arial"/>
              </a:rPr>
              <a:t>Chargée de projet incubateur Sismic </a:t>
            </a:r>
            <a:endParaRPr/>
          </a:p>
          <a:p>
            <a:pPr marL="0" lvl="0" indent="0" algn="l" rtl="0">
              <a:lnSpc>
                <a:spcPct val="90000"/>
              </a:lnSpc>
              <a:spcBef>
                <a:spcPts val="1000"/>
              </a:spcBef>
              <a:spcAft>
                <a:spcPts val="0"/>
              </a:spcAft>
              <a:buClr>
                <a:schemeClr val="dk2"/>
              </a:buClr>
              <a:buSzPts val="2000"/>
              <a:buNone/>
            </a:pPr>
            <a:r>
              <a:rPr lang="fr-FR" sz="2000">
                <a:latin typeface="Arial"/>
                <a:ea typeface="Arial"/>
                <a:cs typeface="Arial"/>
                <a:sym typeface="Arial"/>
              </a:rPr>
              <a:t>Table régionale d’économie sociale de Chaudière-Appalaches</a:t>
            </a:r>
            <a:endParaRPr/>
          </a:p>
          <a:p>
            <a:pPr marL="0" lvl="0" indent="0" algn="l" rtl="0">
              <a:lnSpc>
                <a:spcPct val="90000"/>
              </a:lnSpc>
              <a:spcBef>
                <a:spcPts val="1000"/>
              </a:spcBef>
              <a:spcAft>
                <a:spcPts val="0"/>
              </a:spcAft>
              <a:buClr>
                <a:schemeClr val="dk2"/>
              </a:buClr>
              <a:buSzPts val="2000"/>
              <a:buNone/>
            </a:pPr>
            <a:r>
              <a:rPr lang="fr-FR" sz="2000">
                <a:latin typeface="Arial"/>
                <a:ea typeface="Arial"/>
                <a:cs typeface="Arial"/>
                <a:sym typeface="Arial"/>
              </a:rPr>
              <a:t>(TRÉSCA) </a:t>
            </a:r>
            <a:endParaRPr/>
          </a:p>
          <a:p>
            <a:pPr marL="0" lvl="0" indent="0" algn="l" rtl="0">
              <a:lnSpc>
                <a:spcPct val="90000"/>
              </a:lnSpc>
              <a:spcBef>
                <a:spcPts val="1000"/>
              </a:spcBef>
              <a:spcAft>
                <a:spcPts val="0"/>
              </a:spcAft>
              <a:buClr>
                <a:schemeClr val="dk2"/>
              </a:buClr>
              <a:buSzPts val="2000"/>
              <a:buNone/>
            </a:pPr>
            <a:r>
              <a:rPr lang="fr-FR" sz="2000">
                <a:latin typeface="Arial"/>
                <a:ea typeface="Arial"/>
                <a:cs typeface="Arial"/>
                <a:sym typeface="Arial"/>
              </a:rPr>
              <a:t>sismic@tresca.ca</a:t>
            </a:r>
            <a:endParaRPr sz="2000">
              <a:latin typeface="Arial"/>
              <a:ea typeface="Arial"/>
              <a:cs typeface="Arial"/>
              <a:sym typeface="Arial"/>
            </a:endParaRPr>
          </a:p>
        </p:txBody>
      </p:sp>
      <p:pic>
        <p:nvPicPr>
          <p:cNvPr id="549" name="Google Shape;549;p2" descr="C:\Users\Stéphanie\Desktop\chargée de projet jeunesse\SIS-Chaudière-Appalaches-Couleur (1).jpg"/>
          <p:cNvPicPr preferRelativeResize="0"/>
          <p:nvPr/>
        </p:nvPicPr>
        <p:blipFill rotWithShape="1">
          <a:blip r:embed="rId4">
            <a:alphaModFix/>
          </a:blip>
          <a:srcRect/>
          <a:stretch/>
        </p:blipFill>
        <p:spPr>
          <a:xfrm>
            <a:off x="8556741" y="4419652"/>
            <a:ext cx="2524125" cy="1514475"/>
          </a:xfrm>
          <a:prstGeom prst="rect">
            <a:avLst/>
          </a:prstGeom>
          <a:noFill/>
          <a:ln>
            <a:noFill/>
          </a:ln>
        </p:spPr>
      </p:pic>
      <p:pic>
        <p:nvPicPr>
          <p:cNvPr id="550" name="Google Shape;550;p2"/>
          <p:cNvPicPr preferRelativeResize="0"/>
          <p:nvPr/>
        </p:nvPicPr>
        <p:blipFill rotWithShape="1">
          <a:blip r:embed="rId5">
            <a:alphaModFix/>
          </a:blip>
          <a:srcRect/>
          <a:stretch/>
        </p:blipFill>
        <p:spPr>
          <a:xfrm>
            <a:off x="6775505" y="4694870"/>
            <a:ext cx="1581154" cy="632462"/>
          </a:xfrm>
          <a:prstGeom prst="rect">
            <a:avLst/>
          </a:prstGeom>
          <a:noFill/>
          <a:ln>
            <a:noFill/>
          </a:ln>
        </p:spPr>
      </p:pic>
      <p:pic>
        <p:nvPicPr>
          <p:cNvPr id="551" name="Google Shape;551;p2"/>
          <p:cNvPicPr preferRelativeResize="0"/>
          <p:nvPr/>
        </p:nvPicPr>
        <p:blipFill rotWithShape="1">
          <a:blip r:embed="rId6">
            <a:alphaModFix/>
          </a:blip>
          <a:srcRect l="-46" t="6334" r="46" b="26163"/>
          <a:stretch/>
        </p:blipFill>
        <p:spPr>
          <a:xfrm>
            <a:off x="9074989" y="1269583"/>
            <a:ext cx="2666862" cy="2666862"/>
          </a:xfrm>
          <a:prstGeom prst="flowChartConnector">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42e5db6fed_0_180"/>
          <p:cNvSpPr txBox="1">
            <a:spLocks noGrp="1"/>
          </p:cNvSpPr>
          <p:nvPr>
            <p:ph type="title"/>
          </p:nvPr>
        </p:nvSpPr>
        <p:spPr>
          <a:xfrm>
            <a:off x="595300" y="211116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6600">
                <a:solidFill>
                  <a:srgbClr val="004650"/>
                </a:solidFill>
              </a:rPr>
              <a:t>Surplus</a:t>
            </a:r>
            <a:endParaRPr sz="16600">
              <a:solidFill>
                <a:srgbClr val="004650"/>
              </a:solidFill>
            </a:endParaRPr>
          </a:p>
          <a:p>
            <a:pPr marL="0" lvl="0" indent="0" algn="l" rtl="0">
              <a:spcBef>
                <a:spcPts val="0"/>
              </a:spcBef>
              <a:spcAft>
                <a:spcPts val="0"/>
              </a:spcAft>
              <a:buNone/>
            </a:pPr>
            <a:endParaRPr/>
          </a:p>
        </p:txBody>
      </p:sp>
      <p:sp>
        <p:nvSpPr>
          <p:cNvPr id="706" name="Google Shape;706;g142e5db6fed_0_180"/>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707" name="Google Shape;707;g142e5db6fed_0_180"/>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142e5db6fed_0_180"/>
          <p:cNvSpPr/>
          <p:nvPr/>
        </p:nvSpPr>
        <p:spPr>
          <a:xfrm>
            <a:off x="-133350" y="-477050"/>
            <a:ext cx="1254435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g142e5db6fed_0_180"/>
          <p:cNvPicPr preferRelativeResize="0"/>
          <p:nvPr/>
        </p:nvPicPr>
        <p:blipFill>
          <a:blip r:embed="rId3">
            <a:alphaModFix/>
          </a:blip>
          <a:stretch>
            <a:fillRect/>
          </a:stretch>
        </p:blipFill>
        <p:spPr>
          <a:xfrm>
            <a:off x="9096300" y="3475564"/>
            <a:ext cx="2943300" cy="294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142e5db6fed_0_213"/>
          <p:cNvSpPr/>
          <p:nvPr/>
        </p:nvSpPr>
        <p:spPr>
          <a:xfrm>
            <a:off x="-2108200" y="-477050"/>
            <a:ext cx="145192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g142e5db6fed_0_213"/>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g142e5db6fed_0_213"/>
          <p:cNvSpPr txBox="1">
            <a:spLocks noGrp="1"/>
          </p:cNvSpPr>
          <p:nvPr>
            <p:ph type="title"/>
          </p:nvPr>
        </p:nvSpPr>
        <p:spPr>
          <a:xfrm>
            <a:off x="1468711" y="1188896"/>
            <a:ext cx="3763551" cy="1892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fr-FR" sz="4000" b="1" dirty="0">
                <a:solidFill>
                  <a:srgbClr val="004650"/>
                </a:solidFill>
              </a:rPr>
              <a:t>Entreprise </a:t>
            </a:r>
            <a:r>
              <a:rPr lang="fr-FR" sz="4000" b="1" dirty="0" smtClean="0">
                <a:solidFill>
                  <a:srgbClr val="004650"/>
                </a:solidFill>
              </a:rPr>
              <a:t>privée à </a:t>
            </a:r>
            <a:r>
              <a:rPr lang="fr-FR" sz="4000" b="1" dirty="0">
                <a:solidFill>
                  <a:srgbClr val="004650"/>
                </a:solidFill>
              </a:rPr>
              <a:t>impact </a:t>
            </a:r>
            <a:r>
              <a:rPr lang="fr-FR" sz="4000" b="1" dirty="0" smtClean="0">
                <a:solidFill>
                  <a:srgbClr val="004650"/>
                </a:solidFill>
              </a:rPr>
              <a:t>social</a:t>
            </a:r>
            <a:endParaRPr sz="4000" b="1" dirty="0">
              <a:solidFill>
                <a:srgbClr val="004650"/>
              </a:solidFill>
            </a:endParaRPr>
          </a:p>
        </p:txBody>
      </p:sp>
      <p:sp>
        <p:nvSpPr>
          <p:cNvPr id="718" name="Google Shape;718;g142e5db6fed_0_213"/>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719" name="Google Shape;719;g142e5db6fed_0_213"/>
          <p:cNvSpPr txBox="1"/>
          <p:nvPr/>
        </p:nvSpPr>
        <p:spPr>
          <a:xfrm>
            <a:off x="878776" y="4463994"/>
            <a:ext cx="927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720" name="Google Shape;720;g142e5db6fed_0_213"/>
          <p:cNvSpPr txBox="1"/>
          <p:nvPr/>
        </p:nvSpPr>
        <p:spPr>
          <a:xfrm>
            <a:off x="753025" y="5314950"/>
            <a:ext cx="10558500" cy="940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fr-FR" sz="3900">
                <a:solidFill>
                  <a:schemeClr val="dk1"/>
                </a:solidFill>
              </a:rPr>
              <a:t>Attention au </a:t>
            </a:r>
            <a:r>
              <a:rPr lang="fr-FR" sz="3900" i="1">
                <a:solidFill>
                  <a:schemeClr val="dk1"/>
                </a:solidFill>
              </a:rPr>
              <a:t>greenwashing </a:t>
            </a:r>
            <a:r>
              <a:rPr lang="fr-FR" sz="3900">
                <a:solidFill>
                  <a:schemeClr val="dk1"/>
                </a:solidFill>
              </a:rPr>
              <a:t>et au </a:t>
            </a:r>
            <a:r>
              <a:rPr lang="fr-FR" sz="3900" i="1">
                <a:solidFill>
                  <a:schemeClr val="dk1"/>
                </a:solidFill>
              </a:rPr>
              <a:t>socialwashing</a:t>
            </a:r>
            <a:endParaRPr sz="3900" i="1">
              <a:solidFill>
                <a:schemeClr val="dk1"/>
              </a:solidFill>
            </a:endParaRPr>
          </a:p>
          <a:p>
            <a:pPr marL="0" lvl="0" indent="0" algn="l" rtl="0">
              <a:spcBef>
                <a:spcPts val="0"/>
              </a:spcBef>
              <a:spcAft>
                <a:spcPts val="0"/>
              </a:spcAft>
              <a:buNone/>
            </a:pPr>
            <a:endParaRPr>
              <a:latin typeface="Libre Franklin"/>
              <a:ea typeface="Libre Franklin"/>
              <a:cs typeface="Libre Franklin"/>
              <a:sym typeface="Libre Franklin"/>
            </a:endParaRPr>
          </a:p>
        </p:txBody>
      </p:sp>
      <p:pic>
        <p:nvPicPr>
          <p:cNvPr id="721" name="Google Shape;721;g142e5db6fed_0_213"/>
          <p:cNvPicPr preferRelativeResize="0"/>
          <p:nvPr/>
        </p:nvPicPr>
        <p:blipFill>
          <a:blip r:embed="rId3">
            <a:alphaModFix/>
          </a:blip>
          <a:stretch>
            <a:fillRect/>
          </a:stretch>
        </p:blipFill>
        <p:spPr>
          <a:xfrm>
            <a:off x="419225" y="2761456"/>
            <a:ext cx="2662125" cy="2662125"/>
          </a:xfrm>
          <a:prstGeom prst="rect">
            <a:avLst/>
          </a:prstGeom>
          <a:noFill/>
          <a:ln>
            <a:noFill/>
          </a:ln>
        </p:spPr>
      </p:pic>
      <p:sp>
        <p:nvSpPr>
          <p:cNvPr id="3" name="ZoneTexte 2"/>
          <p:cNvSpPr txBox="1"/>
          <p:nvPr/>
        </p:nvSpPr>
        <p:spPr>
          <a:xfrm>
            <a:off x="6449726" y="1125772"/>
            <a:ext cx="4481985" cy="1938992"/>
          </a:xfrm>
          <a:prstGeom prst="rect">
            <a:avLst/>
          </a:prstGeom>
          <a:noFill/>
        </p:spPr>
        <p:txBody>
          <a:bodyPr wrap="square" rtlCol="0">
            <a:spAutoFit/>
          </a:bodyPr>
          <a:lstStyle/>
          <a:p>
            <a:pPr lvl="0" algn="ctr"/>
            <a:r>
              <a:rPr lang="fr-FR" sz="4000" b="1" dirty="0" smtClean="0">
                <a:solidFill>
                  <a:srgbClr val="004650"/>
                </a:solidFill>
              </a:rPr>
              <a:t>Entreprise d’économie sociale</a:t>
            </a:r>
            <a:endParaRPr lang="fr-FR" sz="4000" b="1" dirty="0">
              <a:solidFill>
                <a:srgbClr val="004650"/>
              </a:solidFill>
            </a:endParaRPr>
          </a:p>
        </p:txBody>
      </p:sp>
      <p:pic>
        <p:nvPicPr>
          <p:cNvPr id="1026" name="Picture 2" descr="Entraide diabétique du québec : Répertoire des organis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476" y="3570333"/>
            <a:ext cx="24765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ssourcerie Lévis | Jobbo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4636" y="3799304"/>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friperiedelest.com/images/logo-friperi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9764" y="4016153"/>
            <a:ext cx="273367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335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42e5db6fed_0_226"/>
          <p:cNvSpPr txBox="1">
            <a:spLocks noGrp="1"/>
          </p:cNvSpPr>
          <p:nvPr>
            <p:ph type="title"/>
          </p:nvPr>
        </p:nvSpPr>
        <p:spPr>
          <a:xfrm>
            <a:off x="595300" y="211116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6600">
                <a:solidFill>
                  <a:srgbClr val="004650"/>
                </a:solidFill>
              </a:rPr>
              <a:t>Surplus</a:t>
            </a:r>
            <a:endParaRPr sz="16600">
              <a:solidFill>
                <a:srgbClr val="004650"/>
              </a:solidFill>
            </a:endParaRPr>
          </a:p>
          <a:p>
            <a:pPr marL="0" lvl="0" indent="0" algn="l" rtl="0">
              <a:spcBef>
                <a:spcPts val="0"/>
              </a:spcBef>
              <a:spcAft>
                <a:spcPts val="0"/>
              </a:spcAft>
              <a:buNone/>
            </a:pPr>
            <a:endParaRPr/>
          </a:p>
        </p:txBody>
      </p:sp>
      <p:sp>
        <p:nvSpPr>
          <p:cNvPr id="728" name="Google Shape;728;g142e5db6fed_0_226"/>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729" name="Google Shape;729;g142e5db6fed_0_226"/>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142e5db6fed_0_226"/>
          <p:cNvSpPr/>
          <p:nvPr/>
        </p:nvSpPr>
        <p:spPr>
          <a:xfrm>
            <a:off x="-1104900" y="-477056"/>
            <a:ext cx="13601625"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1" name="Google Shape;731;g142e5db6fed_0_226"/>
          <p:cNvPicPr preferRelativeResize="0"/>
          <p:nvPr/>
        </p:nvPicPr>
        <p:blipFill>
          <a:blip r:embed="rId3">
            <a:alphaModFix/>
          </a:blip>
          <a:stretch>
            <a:fillRect/>
          </a:stretch>
        </p:blipFill>
        <p:spPr>
          <a:xfrm>
            <a:off x="9096300" y="3475564"/>
            <a:ext cx="2943300" cy="2943300"/>
          </a:xfrm>
          <a:prstGeom prst="rect">
            <a:avLst/>
          </a:prstGeom>
          <a:noFill/>
          <a:ln>
            <a:noFill/>
          </a:ln>
        </p:spPr>
      </p:pic>
      <p:sp>
        <p:nvSpPr>
          <p:cNvPr id="732" name="Google Shape;732;g142e5db6fed_0_226"/>
          <p:cNvSpPr/>
          <p:nvPr/>
        </p:nvSpPr>
        <p:spPr>
          <a:xfrm>
            <a:off x="8845750" y="428625"/>
            <a:ext cx="3346200" cy="2700300"/>
          </a:xfrm>
          <a:prstGeom prst="wedgeEllipseCallout">
            <a:avLst>
              <a:gd name="adj1" fmla="val -20833"/>
              <a:gd name="adj2" fmla="val 62500"/>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200">
                <a:solidFill>
                  <a:schemeClr val="accent2"/>
                </a:solidFill>
              </a:rPr>
              <a:t>Comment</a:t>
            </a:r>
            <a:endParaRPr sz="2200">
              <a:solidFill>
                <a:schemeClr val="accent2"/>
              </a:solidFill>
            </a:endParaRPr>
          </a:p>
          <a:p>
            <a:pPr marL="0" lvl="0" indent="0" algn="l" rtl="0">
              <a:spcBef>
                <a:spcPts val="0"/>
              </a:spcBef>
              <a:spcAft>
                <a:spcPts val="0"/>
              </a:spcAft>
              <a:buNone/>
            </a:pPr>
            <a:r>
              <a:rPr lang="fr-FR" sz="2200">
                <a:solidFill>
                  <a:schemeClr val="accent2"/>
                </a:solidFill>
              </a:rPr>
              <a:t>utiliseriez vous</a:t>
            </a:r>
            <a:endParaRPr sz="2200">
              <a:solidFill>
                <a:schemeClr val="accent2"/>
              </a:solidFill>
            </a:endParaRPr>
          </a:p>
          <a:p>
            <a:pPr marL="0" lvl="0" indent="0" algn="l" rtl="0">
              <a:spcBef>
                <a:spcPts val="0"/>
              </a:spcBef>
              <a:spcAft>
                <a:spcPts val="0"/>
              </a:spcAft>
              <a:buNone/>
            </a:pPr>
            <a:r>
              <a:rPr lang="fr-FR" sz="2200">
                <a:solidFill>
                  <a:schemeClr val="accent2"/>
                </a:solidFill>
              </a:rPr>
              <a:t>vos surplus ?</a:t>
            </a:r>
            <a:endParaRPr sz="2200">
              <a:solidFill>
                <a:schemeClr val="accent2"/>
              </a:solidFill>
            </a:endParaRPr>
          </a:p>
          <a:p>
            <a:pPr marL="0" lvl="0" indent="0" algn="l" rtl="0">
              <a:spcBef>
                <a:spcPts val="0"/>
              </a:spcBef>
              <a:spcAft>
                <a:spcPts val="0"/>
              </a:spcAft>
              <a:buNone/>
            </a:pPr>
            <a:endParaRPr sz="220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6"/>
        <p:cNvGrpSpPr/>
        <p:nvPr/>
      </p:nvGrpSpPr>
      <p:grpSpPr>
        <a:xfrm>
          <a:off x="0" y="0"/>
          <a:ext cx="0" cy="0"/>
          <a:chOff x="0" y="0"/>
          <a:chExt cx="0" cy="0"/>
        </a:xfrm>
      </p:grpSpPr>
      <p:sp>
        <p:nvSpPr>
          <p:cNvPr id="747" name="Google Shape;747;ged2a50d681_0_2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700"/>
              <a:buNone/>
            </a:pPr>
            <a:r>
              <a:rPr lang="fr-FR">
                <a:solidFill>
                  <a:srgbClr val="004851"/>
                </a:solidFill>
                <a:latin typeface="Constantia"/>
                <a:ea typeface="Constantia"/>
                <a:cs typeface="Constantia"/>
                <a:sym typeface="Constantia"/>
              </a:rPr>
              <a:t>L’économie sociale</a:t>
            </a:r>
            <a:endParaRPr>
              <a:solidFill>
                <a:srgbClr val="004851"/>
              </a:solidFill>
              <a:latin typeface="Constantia"/>
              <a:ea typeface="Constantia"/>
              <a:cs typeface="Constantia"/>
              <a:sym typeface="Constantia"/>
            </a:endParaRPr>
          </a:p>
        </p:txBody>
      </p:sp>
      <p:sp>
        <p:nvSpPr>
          <p:cNvPr id="748" name="Google Shape;748;ged2a50d681_0_2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500"/>
              <a:buFont typeface="Arial"/>
              <a:buNone/>
            </a:pPr>
            <a:r>
              <a:rPr lang="fr-FR" sz="2300">
                <a:solidFill>
                  <a:srgbClr val="004851"/>
                </a:solidFill>
                <a:latin typeface="Montserrat"/>
                <a:ea typeface="Montserrat"/>
                <a:cs typeface="Montserrat"/>
                <a:sym typeface="Montserrat"/>
              </a:rPr>
              <a:t>L’économie sociale, c’est un modèle d’affaires qui s’ancre sur...</a:t>
            </a:r>
            <a:endParaRPr sz="2300">
              <a:solidFill>
                <a:srgbClr val="004851"/>
              </a:solidFill>
              <a:latin typeface="Montserrat"/>
              <a:ea typeface="Montserrat"/>
              <a:cs typeface="Montserrat"/>
              <a:sym typeface="Montserrat"/>
            </a:endParaRPr>
          </a:p>
          <a:p>
            <a:pPr marL="0" lvl="0" indent="0" algn="l" rtl="0">
              <a:lnSpc>
                <a:spcPct val="115000"/>
              </a:lnSpc>
              <a:spcBef>
                <a:spcPts val="0"/>
              </a:spcBef>
              <a:spcAft>
                <a:spcPts val="0"/>
              </a:spcAft>
              <a:buSzPts val="2400"/>
              <a:buNone/>
            </a:pPr>
            <a:endParaRPr>
              <a:solidFill>
                <a:srgbClr val="004851"/>
              </a:solidFill>
              <a:latin typeface="Montserrat"/>
              <a:ea typeface="Montserrat"/>
              <a:cs typeface="Montserrat"/>
              <a:sym typeface="Montserrat"/>
            </a:endParaRPr>
          </a:p>
          <a:p>
            <a:pPr marL="0" lvl="0" indent="0" algn="l" rtl="0">
              <a:lnSpc>
                <a:spcPct val="115000"/>
              </a:lnSpc>
              <a:spcBef>
                <a:spcPts val="2100"/>
              </a:spcBef>
              <a:spcAft>
                <a:spcPts val="2100"/>
              </a:spcAft>
              <a:buSzPts val="2400"/>
              <a:buNone/>
            </a:pPr>
            <a:endParaRPr>
              <a:solidFill>
                <a:srgbClr val="004851"/>
              </a:solidFill>
              <a:latin typeface="Montserrat"/>
              <a:ea typeface="Montserrat"/>
              <a:cs typeface="Montserrat"/>
              <a:sym typeface="Montserrat"/>
            </a:endParaRPr>
          </a:p>
        </p:txBody>
      </p:sp>
      <p:pic>
        <p:nvPicPr>
          <p:cNvPr id="749" name="Google Shape;749;ged2a50d681_0_20"/>
          <p:cNvPicPr preferRelativeResize="0"/>
          <p:nvPr/>
        </p:nvPicPr>
        <p:blipFill rotWithShape="1">
          <a:blip r:embed="rId4">
            <a:alphaModFix amt="55000"/>
          </a:blip>
          <a:srcRect/>
          <a:stretch/>
        </p:blipFill>
        <p:spPr>
          <a:xfrm>
            <a:off x="3133955" y="3032492"/>
            <a:ext cx="2060933" cy="2042366"/>
          </a:xfrm>
          <a:prstGeom prst="rect">
            <a:avLst/>
          </a:prstGeom>
          <a:noFill/>
          <a:ln>
            <a:noFill/>
          </a:ln>
        </p:spPr>
      </p:pic>
      <p:sp>
        <p:nvSpPr>
          <p:cNvPr id="750" name="Google Shape;750;ged2a50d681_0_20"/>
          <p:cNvSpPr txBox="1"/>
          <p:nvPr/>
        </p:nvSpPr>
        <p:spPr>
          <a:xfrm>
            <a:off x="2565275" y="5096167"/>
            <a:ext cx="3198300" cy="63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7E41"/>
                </a:solidFill>
                <a:latin typeface="Montserrat"/>
                <a:ea typeface="Montserrat"/>
                <a:cs typeface="Montserrat"/>
                <a:sym typeface="Montserrat"/>
              </a:rPr>
              <a:t>Gouvernance démocratique &amp; autonome</a:t>
            </a:r>
            <a:endParaRPr sz="1600" b="0" i="0" u="none" strike="noStrike" cap="none">
              <a:solidFill>
                <a:srgbClr val="FF7E41"/>
              </a:solidFill>
              <a:latin typeface="Montserrat"/>
              <a:ea typeface="Montserrat"/>
              <a:cs typeface="Montserrat"/>
              <a:sym typeface="Montserrat"/>
            </a:endParaRPr>
          </a:p>
        </p:txBody>
      </p:sp>
      <p:sp>
        <p:nvSpPr>
          <p:cNvPr id="751" name="Google Shape;751;ged2a50d681_0_20"/>
          <p:cNvSpPr txBox="1"/>
          <p:nvPr/>
        </p:nvSpPr>
        <p:spPr>
          <a:xfrm>
            <a:off x="6006525" y="5096167"/>
            <a:ext cx="2793900" cy="63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7E41"/>
                </a:solidFill>
                <a:latin typeface="Montserrat"/>
                <a:ea typeface="Montserrat"/>
                <a:cs typeface="Montserrat"/>
                <a:sym typeface="Montserrat"/>
              </a:rPr>
              <a:t>Revenus autonomes</a:t>
            </a:r>
            <a:endParaRPr sz="1600" b="0" i="0" u="none" strike="noStrike" cap="none">
              <a:solidFill>
                <a:srgbClr val="FF7E41"/>
              </a:solidFill>
              <a:latin typeface="Montserrat"/>
              <a:ea typeface="Montserrat"/>
              <a:cs typeface="Montserrat"/>
              <a:sym typeface="Montserrat"/>
            </a:endParaRPr>
          </a:p>
        </p:txBody>
      </p:sp>
      <p:sp>
        <p:nvSpPr>
          <p:cNvPr id="752" name="Google Shape;752;ged2a50d681_0_20"/>
          <p:cNvSpPr txBox="1"/>
          <p:nvPr/>
        </p:nvSpPr>
        <p:spPr>
          <a:xfrm>
            <a:off x="9043375" y="5096167"/>
            <a:ext cx="2793900" cy="63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7E41"/>
                </a:solidFill>
                <a:latin typeface="Montserrat"/>
                <a:ea typeface="Montserrat"/>
                <a:cs typeface="Montserrat"/>
                <a:sym typeface="Montserrat"/>
              </a:rPr>
              <a:t>Répartition équitable des excédents</a:t>
            </a:r>
            <a:endParaRPr sz="1600" b="0" i="0" u="none" strike="noStrike" cap="none">
              <a:solidFill>
                <a:srgbClr val="FF7E41"/>
              </a:solidFill>
              <a:latin typeface="Montserrat"/>
              <a:ea typeface="Montserrat"/>
              <a:cs typeface="Montserrat"/>
              <a:sym typeface="Montserrat"/>
            </a:endParaRPr>
          </a:p>
        </p:txBody>
      </p:sp>
      <p:pic>
        <p:nvPicPr>
          <p:cNvPr id="753" name="Google Shape;753;ged2a50d681_0_20"/>
          <p:cNvPicPr preferRelativeResize="0"/>
          <p:nvPr/>
        </p:nvPicPr>
        <p:blipFill rotWithShape="1">
          <a:blip r:embed="rId5">
            <a:alphaModFix/>
          </a:blip>
          <a:srcRect/>
          <a:stretch/>
        </p:blipFill>
        <p:spPr>
          <a:xfrm>
            <a:off x="6476372" y="3032500"/>
            <a:ext cx="1854200" cy="1828800"/>
          </a:xfrm>
          <a:prstGeom prst="rect">
            <a:avLst/>
          </a:prstGeom>
          <a:noFill/>
          <a:ln>
            <a:noFill/>
          </a:ln>
        </p:spPr>
      </p:pic>
      <p:pic>
        <p:nvPicPr>
          <p:cNvPr id="754" name="Google Shape;754;ged2a50d681_0_20"/>
          <p:cNvPicPr preferRelativeResize="0"/>
          <p:nvPr/>
        </p:nvPicPr>
        <p:blipFill>
          <a:blip r:embed="rId6">
            <a:alphaModFix/>
          </a:blip>
          <a:stretch>
            <a:fillRect/>
          </a:stretch>
        </p:blipFill>
        <p:spPr>
          <a:xfrm>
            <a:off x="9513220" y="3016876"/>
            <a:ext cx="1854200" cy="1860050"/>
          </a:xfrm>
          <a:prstGeom prst="rect">
            <a:avLst/>
          </a:prstGeom>
          <a:noFill/>
          <a:ln>
            <a:noFill/>
          </a:ln>
        </p:spPr>
      </p:pic>
      <p:pic>
        <p:nvPicPr>
          <p:cNvPr id="755" name="Google Shape;755;ged2a50d681_0_20"/>
          <p:cNvPicPr preferRelativeResize="0"/>
          <p:nvPr/>
        </p:nvPicPr>
        <p:blipFill>
          <a:blip r:embed="rId7">
            <a:alphaModFix/>
          </a:blip>
          <a:stretch>
            <a:fillRect/>
          </a:stretch>
        </p:blipFill>
        <p:spPr>
          <a:xfrm>
            <a:off x="59100" y="2656938"/>
            <a:ext cx="2311675" cy="2314576"/>
          </a:xfrm>
          <a:prstGeom prst="rect">
            <a:avLst/>
          </a:prstGeom>
          <a:noFill/>
          <a:ln>
            <a:noFill/>
          </a:ln>
        </p:spPr>
      </p:pic>
      <p:sp>
        <p:nvSpPr>
          <p:cNvPr id="756" name="Google Shape;756;ged2a50d681_0_20"/>
          <p:cNvSpPr txBox="1"/>
          <p:nvPr/>
        </p:nvSpPr>
        <p:spPr>
          <a:xfrm>
            <a:off x="-64350" y="5096175"/>
            <a:ext cx="2507400" cy="632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a:solidFill>
                  <a:srgbClr val="FF7E41"/>
                </a:solidFill>
                <a:latin typeface="Montserrat"/>
                <a:ea typeface="Montserrat"/>
                <a:cs typeface="Montserrat"/>
                <a:sym typeface="Montserrat"/>
              </a:rPr>
              <a:t>Besoins de la communauté</a:t>
            </a:r>
            <a:endParaRPr sz="1600" b="0" i="0" u="none" strike="noStrike" cap="none">
              <a:solidFill>
                <a:srgbClr val="FF7E4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142e5db6fed_0_289"/>
          <p:cNvSpPr txBox="1">
            <a:spLocks noGrp="1"/>
          </p:cNvSpPr>
          <p:nvPr>
            <p:ph type="title"/>
          </p:nvPr>
        </p:nvSpPr>
        <p:spPr>
          <a:xfrm>
            <a:off x="595300" y="211116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6600">
                <a:solidFill>
                  <a:srgbClr val="004650"/>
                </a:solidFill>
              </a:rPr>
              <a:t>Solution</a:t>
            </a:r>
            <a:endParaRPr sz="16600">
              <a:solidFill>
                <a:srgbClr val="004650"/>
              </a:solidFill>
            </a:endParaRPr>
          </a:p>
          <a:p>
            <a:pPr marL="0" lvl="0" indent="0" algn="l" rtl="0">
              <a:spcBef>
                <a:spcPts val="0"/>
              </a:spcBef>
              <a:spcAft>
                <a:spcPts val="0"/>
              </a:spcAft>
              <a:buNone/>
            </a:pPr>
            <a:endParaRPr/>
          </a:p>
        </p:txBody>
      </p:sp>
      <p:sp>
        <p:nvSpPr>
          <p:cNvPr id="792" name="Google Shape;792;g142e5db6fed_0_289"/>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142e5db6fed_0_289"/>
          <p:cNvSpPr/>
          <p:nvPr/>
        </p:nvSpPr>
        <p:spPr>
          <a:xfrm>
            <a:off x="-504825" y="-477050"/>
            <a:ext cx="12915825"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4" name="Google Shape;794;g142e5db6fed_0_289"/>
          <p:cNvPicPr preferRelativeResize="0"/>
          <p:nvPr/>
        </p:nvPicPr>
        <p:blipFill>
          <a:blip r:embed="rId3">
            <a:alphaModFix amt="36000"/>
          </a:blip>
          <a:stretch>
            <a:fillRect/>
          </a:stretch>
        </p:blipFill>
        <p:spPr>
          <a:xfrm>
            <a:off x="8637623" y="3697600"/>
            <a:ext cx="3008000" cy="30080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b="1" dirty="0" smtClean="0"/>
              <a:t>Coopératives</a:t>
            </a:r>
            <a:endParaRPr lang="en-US" b="1" dirty="0"/>
          </a:p>
        </p:txBody>
      </p:sp>
      <p:sp>
        <p:nvSpPr>
          <p:cNvPr id="3" name="Espace réservé du texte 2"/>
          <p:cNvSpPr>
            <a:spLocks noGrp="1"/>
          </p:cNvSpPr>
          <p:nvPr>
            <p:ph type="body" idx="1"/>
          </p:nvPr>
        </p:nvSpPr>
        <p:spPr/>
        <p:txBody>
          <a:bodyPr/>
          <a:lstStyle/>
          <a:p>
            <a:pPr marL="76200" indent="0">
              <a:buNone/>
            </a:pPr>
            <a:r>
              <a:rPr lang="en-US" dirty="0" smtClean="0"/>
              <a:t>Mission</a:t>
            </a:r>
            <a:r>
              <a:rPr lang="en-US" dirty="0"/>
              <a:t>: </a:t>
            </a:r>
            <a:r>
              <a:rPr lang="en-US" dirty="0" err="1"/>
              <a:t>Servir</a:t>
            </a:r>
            <a:r>
              <a:rPr lang="en-US" dirty="0"/>
              <a:t> </a:t>
            </a:r>
            <a:r>
              <a:rPr lang="en-US" dirty="0" err="1"/>
              <a:t>ses</a:t>
            </a:r>
            <a:r>
              <a:rPr lang="en-US" dirty="0"/>
              <a:t> </a:t>
            </a:r>
            <a:r>
              <a:rPr lang="en-US" dirty="0" err="1"/>
              <a:t>membres</a:t>
            </a:r>
            <a:endParaRPr lang="en-US" dirty="0"/>
          </a:p>
          <a:p>
            <a:r>
              <a:rPr lang="en-US" dirty="0" err="1" smtClean="0"/>
              <a:t>Travailleurs</a:t>
            </a:r>
            <a:endParaRPr lang="en-US" dirty="0"/>
          </a:p>
          <a:p>
            <a:r>
              <a:rPr lang="en-US" dirty="0" err="1" smtClean="0"/>
              <a:t>Consommateurs</a:t>
            </a:r>
            <a:r>
              <a:rPr lang="en-US" dirty="0" smtClean="0"/>
              <a:t> </a:t>
            </a:r>
            <a:r>
              <a:rPr lang="en-US" dirty="0" err="1"/>
              <a:t>ou</a:t>
            </a:r>
            <a:r>
              <a:rPr lang="en-US" dirty="0"/>
              <a:t> </a:t>
            </a:r>
            <a:r>
              <a:rPr lang="en-US" dirty="0" err="1"/>
              <a:t>usagers</a:t>
            </a:r>
            <a:endParaRPr lang="en-US" dirty="0"/>
          </a:p>
          <a:p>
            <a:r>
              <a:rPr lang="en-US" dirty="0" err="1" smtClean="0"/>
              <a:t>Producteurs</a:t>
            </a:r>
            <a:endParaRPr lang="en-US" dirty="0"/>
          </a:p>
          <a:p>
            <a:r>
              <a:rPr lang="en-US" dirty="0" err="1" smtClean="0"/>
              <a:t>Solidarité</a:t>
            </a:r>
            <a:endParaRPr lang="en-US" dirty="0"/>
          </a:p>
        </p:txBody>
      </p:sp>
      <p:pic>
        <p:nvPicPr>
          <p:cNvPr id="6" name="Image 5"/>
          <p:cNvPicPr>
            <a:picLocks noChangeAspect="1"/>
          </p:cNvPicPr>
          <p:nvPr/>
        </p:nvPicPr>
        <p:blipFill>
          <a:blip r:embed="rId3"/>
          <a:stretch>
            <a:fillRect/>
          </a:stretch>
        </p:blipFill>
        <p:spPr>
          <a:xfrm>
            <a:off x="6095950" y="2367597"/>
            <a:ext cx="2143125" cy="2143125"/>
          </a:xfrm>
          <a:prstGeom prst="rect">
            <a:avLst/>
          </a:prstGeom>
        </p:spPr>
      </p:pic>
      <p:sp>
        <p:nvSpPr>
          <p:cNvPr id="8" name="AutoShape 2" descr="Bleu forêt coop | Communication respons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s://static.wixstatic.com/media/7399df_1063a59c9faa4fe998f1d4a3b576e644~mv2.png/v1/fill/w_750,h_209,al_c,q_85,usm_0.66_1.00_0.01,enc_auto/Logo%20ludociels_4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759" y="4297600"/>
            <a:ext cx="5328285" cy="14848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selin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5187" y="33320"/>
            <a:ext cx="2480857" cy="248085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6"/>
          <a:stretch>
            <a:fillRect/>
          </a:stretch>
        </p:blipFill>
        <p:spPr>
          <a:xfrm>
            <a:off x="6360452" y="558167"/>
            <a:ext cx="2143125" cy="2133600"/>
          </a:xfrm>
          <a:prstGeom prst="rect">
            <a:avLst/>
          </a:prstGeom>
        </p:spPr>
      </p:pic>
      <p:pic>
        <p:nvPicPr>
          <p:cNvPr id="16" name="Image 15"/>
          <p:cNvPicPr>
            <a:picLocks noChangeAspect="1"/>
          </p:cNvPicPr>
          <p:nvPr/>
        </p:nvPicPr>
        <p:blipFill>
          <a:blip r:embed="rId7"/>
          <a:stretch>
            <a:fillRect/>
          </a:stretch>
        </p:blipFill>
        <p:spPr>
          <a:xfrm>
            <a:off x="3745969" y="3814489"/>
            <a:ext cx="2143125" cy="2133600"/>
          </a:xfrm>
          <a:prstGeom prst="rect">
            <a:avLst/>
          </a:prstGeom>
        </p:spPr>
      </p:pic>
      <p:sp>
        <p:nvSpPr>
          <p:cNvPr id="17" name="AutoShape 8" descr="La Couver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Image 17"/>
          <p:cNvPicPr>
            <a:picLocks noChangeAspect="1"/>
          </p:cNvPicPr>
          <p:nvPr/>
        </p:nvPicPr>
        <p:blipFill>
          <a:blip r:embed="rId8"/>
          <a:stretch>
            <a:fillRect/>
          </a:stretch>
        </p:blipFill>
        <p:spPr>
          <a:xfrm>
            <a:off x="9631044" y="2232999"/>
            <a:ext cx="1905000" cy="1905000"/>
          </a:xfrm>
          <a:prstGeom prst="rect">
            <a:avLst/>
          </a:prstGeom>
        </p:spPr>
      </p:pic>
      <p:pic>
        <p:nvPicPr>
          <p:cNvPr id="19" name="Image 18"/>
          <p:cNvPicPr>
            <a:picLocks noChangeAspect="1"/>
          </p:cNvPicPr>
          <p:nvPr/>
        </p:nvPicPr>
        <p:blipFill>
          <a:blip r:embed="rId9"/>
          <a:stretch>
            <a:fillRect/>
          </a:stretch>
        </p:blipFill>
        <p:spPr>
          <a:xfrm>
            <a:off x="147991" y="4683866"/>
            <a:ext cx="2953385" cy="1264117"/>
          </a:xfrm>
          <a:prstGeom prst="rect">
            <a:avLst/>
          </a:prstGeom>
        </p:spPr>
      </p:pic>
    </p:spTree>
    <p:extLst>
      <p:ext uri="{BB962C8B-B14F-4D97-AF65-F5344CB8AC3E}">
        <p14:creationId xmlns:p14="http://schemas.microsoft.com/office/powerpoint/2010/main" val="464476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5600" y="593367"/>
            <a:ext cx="5384836" cy="763500"/>
          </a:xfrm>
        </p:spPr>
        <p:txBody>
          <a:bodyPr/>
          <a:lstStyle/>
          <a:p>
            <a:r>
              <a:rPr lang="fr-CA" b="1" dirty="0" smtClean="0"/>
              <a:t>Organisme à but non lucratif avec un volet marchand</a:t>
            </a:r>
            <a:endParaRPr lang="en-US" b="1" dirty="0"/>
          </a:p>
        </p:txBody>
      </p:sp>
      <p:sp>
        <p:nvSpPr>
          <p:cNvPr id="3" name="Espace réservé du texte 2"/>
          <p:cNvSpPr>
            <a:spLocks noGrp="1"/>
          </p:cNvSpPr>
          <p:nvPr>
            <p:ph type="body" idx="1"/>
          </p:nvPr>
        </p:nvSpPr>
        <p:spPr>
          <a:xfrm>
            <a:off x="415600" y="2715491"/>
            <a:ext cx="11360700" cy="3376342"/>
          </a:xfrm>
        </p:spPr>
        <p:txBody>
          <a:bodyPr/>
          <a:lstStyle/>
          <a:p>
            <a:pPr marL="76200" indent="0">
              <a:buNone/>
            </a:pPr>
            <a:r>
              <a:rPr lang="en-US" dirty="0" smtClean="0"/>
              <a:t>Mission:</a:t>
            </a:r>
          </a:p>
          <a:p>
            <a:pPr marL="76200" indent="0">
              <a:buNone/>
            </a:pPr>
            <a:r>
              <a:rPr lang="en-US" dirty="0" err="1" smtClean="0"/>
              <a:t>Servir</a:t>
            </a:r>
            <a:r>
              <a:rPr lang="en-US" dirty="0" smtClean="0"/>
              <a:t> la </a:t>
            </a:r>
            <a:r>
              <a:rPr lang="en-US" dirty="0" err="1" smtClean="0"/>
              <a:t>communauté</a:t>
            </a:r>
            <a:endParaRPr lang="en-US" dirty="0"/>
          </a:p>
          <a:p>
            <a:pPr marL="76200" indent="0">
              <a:buNone/>
            </a:pPr>
            <a:endParaRPr lang="en-US" dirty="0"/>
          </a:p>
        </p:txBody>
      </p:sp>
      <p:pic>
        <p:nvPicPr>
          <p:cNvPr id="4" name="Image 3"/>
          <p:cNvPicPr>
            <a:picLocks noChangeAspect="1"/>
          </p:cNvPicPr>
          <p:nvPr/>
        </p:nvPicPr>
        <p:blipFill>
          <a:blip r:embed="rId3"/>
          <a:stretch>
            <a:fillRect/>
          </a:stretch>
        </p:blipFill>
        <p:spPr>
          <a:xfrm>
            <a:off x="6095950" y="752029"/>
            <a:ext cx="5314950" cy="1209675"/>
          </a:xfrm>
          <a:prstGeom prst="rect">
            <a:avLst/>
          </a:prstGeom>
        </p:spPr>
      </p:pic>
      <p:pic>
        <p:nvPicPr>
          <p:cNvPr id="6" name="Image 5"/>
          <p:cNvPicPr>
            <a:picLocks noChangeAspect="1"/>
          </p:cNvPicPr>
          <p:nvPr/>
        </p:nvPicPr>
        <p:blipFill>
          <a:blip r:embed="rId4"/>
          <a:stretch>
            <a:fillRect/>
          </a:stretch>
        </p:blipFill>
        <p:spPr>
          <a:xfrm>
            <a:off x="4646901" y="4564255"/>
            <a:ext cx="4176649" cy="1691957"/>
          </a:xfrm>
          <a:prstGeom prst="rect">
            <a:avLst/>
          </a:prstGeom>
        </p:spPr>
      </p:pic>
      <p:pic>
        <p:nvPicPr>
          <p:cNvPr id="7" name="Image 6"/>
          <p:cNvPicPr>
            <a:picLocks noChangeAspect="1"/>
          </p:cNvPicPr>
          <p:nvPr/>
        </p:nvPicPr>
        <p:blipFill>
          <a:blip r:embed="rId5"/>
          <a:stretch>
            <a:fillRect/>
          </a:stretch>
        </p:blipFill>
        <p:spPr>
          <a:xfrm>
            <a:off x="6095950" y="2427287"/>
            <a:ext cx="2486025" cy="1190625"/>
          </a:xfrm>
          <a:prstGeom prst="rect">
            <a:avLst/>
          </a:prstGeom>
        </p:spPr>
      </p:pic>
      <p:pic>
        <p:nvPicPr>
          <p:cNvPr id="8" name="Image 7"/>
          <p:cNvPicPr>
            <a:picLocks noChangeAspect="1"/>
          </p:cNvPicPr>
          <p:nvPr/>
        </p:nvPicPr>
        <p:blipFill>
          <a:blip r:embed="rId6"/>
          <a:stretch>
            <a:fillRect/>
          </a:stretch>
        </p:blipFill>
        <p:spPr>
          <a:xfrm>
            <a:off x="9997440" y="2551112"/>
            <a:ext cx="1564005" cy="1347450"/>
          </a:xfrm>
          <a:prstGeom prst="rect">
            <a:avLst/>
          </a:prstGeom>
        </p:spPr>
      </p:pic>
      <p:pic>
        <p:nvPicPr>
          <p:cNvPr id="10" name="Image 9"/>
          <p:cNvPicPr>
            <a:picLocks noChangeAspect="1"/>
          </p:cNvPicPr>
          <p:nvPr/>
        </p:nvPicPr>
        <p:blipFill>
          <a:blip r:embed="rId7"/>
          <a:stretch>
            <a:fillRect/>
          </a:stretch>
        </p:blipFill>
        <p:spPr>
          <a:xfrm>
            <a:off x="415600" y="4840395"/>
            <a:ext cx="4324350" cy="1200150"/>
          </a:xfrm>
          <a:prstGeom prst="rect">
            <a:avLst/>
          </a:prstGeom>
        </p:spPr>
      </p:pic>
      <p:pic>
        <p:nvPicPr>
          <p:cNvPr id="1026" name="Picture 2" descr="Lévisium-202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4110" y="4062941"/>
            <a:ext cx="2278330" cy="260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92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142e5db6fed_0_255"/>
          <p:cNvSpPr txBox="1"/>
          <p:nvPr/>
        </p:nvSpPr>
        <p:spPr>
          <a:xfrm>
            <a:off x="1092850" y="1707575"/>
            <a:ext cx="10245300" cy="2185183"/>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fr-FR" sz="5000" dirty="0">
                <a:solidFill>
                  <a:srgbClr val="004650"/>
                </a:solidFill>
              </a:rPr>
              <a:t>Pourquoi choisir l’entreprise </a:t>
            </a:r>
            <a:r>
              <a:rPr lang="fr-FR" sz="5000">
                <a:solidFill>
                  <a:srgbClr val="004650"/>
                </a:solidFill>
              </a:rPr>
              <a:t>d’économie </a:t>
            </a:r>
            <a:r>
              <a:rPr lang="fr-FR" sz="5000" smtClean="0">
                <a:solidFill>
                  <a:srgbClr val="004650"/>
                </a:solidFill>
              </a:rPr>
              <a:t>sociale?</a:t>
            </a:r>
            <a:endParaRPr sz="5000" dirty="0">
              <a:solidFill>
                <a:srgbClr val="004650"/>
              </a:solidFill>
            </a:endParaRPr>
          </a:p>
          <a:p>
            <a:pPr marL="457200" marR="0" lvl="0" indent="0" algn="l" rtl="0">
              <a:lnSpc>
                <a:spcPct val="100000"/>
              </a:lnSpc>
              <a:spcBef>
                <a:spcPts val="0"/>
              </a:spcBef>
              <a:spcAft>
                <a:spcPts val="0"/>
              </a:spcAft>
              <a:buClr>
                <a:srgbClr val="000000"/>
              </a:buClr>
              <a:buSzPts val="3000"/>
              <a:buFont typeface="Arial"/>
              <a:buNone/>
            </a:pPr>
            <a:endParaRPr sz="3000" dirty="0">
              <a:latin typeface="Libre Franklin"/>
              <a:ea typeface="Libre Franklin"/>
              <a:cs typeface="Libre Franklin"/>
              <a:sym typeface="Libre Frankli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142e5db6fed_0_262"/>
          <p:cNvSpPr txBox="1">
            <a:spLocks noGrp="1"/>
          </p:cNvSpPr>
          <p:nvPr>
            <p:ph type="title"/>
          </p:nvPr>
        </p:nvSpPr>
        <p:spPr>
          <a:xfrm>
            <a:off x="839797" y="443175"/>
            <a:ext cx="9535800" cy="1070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6600">
                <a:solidFill>
                  <a:srgbClr val="004650"/>
                </a:solidFill>
              </a:rPr>
              <a:t>Personnalité et valeurs</a:t>
            </a:r>
            <a:endParaRPr sz="6600">
              <a:solidFill>
                <a:srgbClr val="004650"/>
              </a:solidFill>
            </a:endParaRPr>
          </a:p>
        </p:txBody>
      </p:sp>
      <p:sp>
        <p:nvSpPr>
          <p:cNvPr id="769" name="Google Shape;769;g142e5db6fed_0_262"/>
          <p:cNvSpPr txBox="1">
            <a:spLocks noGrp="1"/>
          </p:cNvSpPr>
          <p:nvPr>
            <p:ph type="body" idx="1"/>
          </p:nvPr>
        </p:nvSpPr>
        <p:spPr>
          <a:xfrm>
            <a:off x="839800" y="1984375"/>
            <a:ext cx="10515600" cy="4873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sz="3100">
                <a:solidFill>
                  <a:srgbClr val="004650"/>
                </a:solidFill>
              </a:rPr>
              <a:t>www.boussoleentrepreneuriale.com</a:t>
            </a:r>
            <a:endParaRPr sz="3100">
              <a:solidFill>
                <a:srgbClr val="004650"/>
              </a:solidFill>
            </a:endParaRPr>
          </a:p>
          <a:p>
            <a:pPr marL="457200" lvl="0" indent="-425450" algn="l" rtl="0">
              <a:spcBef>
                <a:spcPts val="1000"/>
              </a:spcBef>
              <a:spcAft>
                <a:spcPts val="0"/>
              </a:spcAft>
              <a:buClr>
                <a:srgbClr val="004650"/>
              </a:buClr>
              <a:buSzPts val="3100"/>
              <a:buChar char="➢"/>
            </a:pPr>
            <a:r>
              <a:rPr lang="fr-FR" sz="3100">
                <a:solidFill>
                  <a:srgbClr val="004650"/>
                </a:solidFill>
              </a:rPr>
              <a:t>Façons de contribuer à la société: en créant de la valeur économique dans sa communauté</a:t>
            </a:r>
            <a:endParaRPr sz="3100">
              <a:solidFill>
                <a:srgbClr val="004650"/>
              </a:solidFill>
            </a:endParaRPr>
          </a:p>
          <a:p>
            <a:pPr marL="457200" lvl="0" indent="-425450" algn="l" rtl="0">
              <a:spcBef>
                <a:spcPts val="0"/>
              </a:spcBef>
              <a:spcAft>
                <a:spcPts val="0"/>
              </a:spcAft>
              <a:buClr>
                <a:srgbClr val="004650"/>
              </a:buClr>
              <a:buSzPts val="3100"/>
              <a:buChar char="➢"/>
            </a:pPr>
            <a:r>
              <a:rPr lang="fr-FR" sz="3100">
                <a:solidFill>
                  <a:srgbClr val="004650"/>
                </a:solidFill>
              </a:rPr>
              <a:t>Valeur d'équité et de démocratie</a:t>
            </a:r>
            <a:endParaRPr sz="3100">
              <a:solidFill>
                <a:srgbClr val="004650"/>
              </a:solidFill>
            </a:endParaRPr>
          </a:p>
          <a:p>
            <a:pPr marL="0" lvl="0" indent="0" algn="l" rtl="0">
              <a:spcBef>
                <a:spcPts val="10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222" y="1289883"/>
            <a:ext cx="8408871" cy="5460306"/>
          </a:xfrm>
          <a:prstGeom prst="rect">
            <a:avLst/>
          </a:prstGeom>
        </p:spPr>
      </p:pic>
      <p:sp>
        <p:nvSpPr>
          <p:cNvPr id="2" name="Titre 1"/>
          <p:cNvSpPr>
            <a:spLocks noGrp="1"/>
          </p:cNvSpPr>
          <p:nvPr>
            <p:ph type="title"/>
          </p:nvPr>
        </p:nvSpPr>
        <p:spPr>
          <a:xfrm>
            <a:off x="904442" y="469611"/>
            <a:ext cx="10450912" cy="878898"/>
          </a:xfrm>
        </p:spPr>
        <p:txBody>
          <a:bodyPr/>
          <a:lstStyle/>
          <a:p>
            <a:r>
              <a:rPr lang="fr-CA" dirty="0" smtClean="0"/>
              <a:t>Pour une société plus équitable</a:t>
            </a:r>
            <a:endParaRPr lang="en-US" dirty="0"/>
          </a:p>
        </p:txBody>
      </p:sp>
      <p:sp>
        <p:nvSpPr>
          <p:cNvPr id="6" name="ZoneTexte 5"/>
          <p:cNvSpPr txBox="1"/>
          <p:nvPr/>
        </p:nvSpPr>
        <p:spPr>
          <a:xfrm>
            <a:off x="9448800" y="2422358"/>
            <a:ext cx="2197768" cy="307777"/>
          </a:xfrm>
          <a:prstGeom prst="rect">
            <a:avLst/>
          </a:prstGeom>
          <a:noFill/>
        </p:spPr>
        <p:txBody>
          <a:bodyPr wrap="square" rtlCol="0">
            <a:spAutoFit/>
          </a:bodyPr>
          <a:lstStyle/>
          <a:p>
            <a:r>
              <a:rPr lang="fr-CA" dirty="0" smtClean="0"/>
              <a:t>Top 10%:58,3% en 2021</a:t>
            </a:r>
            <a:endParaRPr lang="en-US" dirty="0"/>
          </a:p>
        </p:txBody>
      </p:sp>
      <p:sp>
        <p:nvSpPr>
          <p:cNvPr id="7" name="ZoneTexte 6"/>
          <p:cNvSpPr txBox="1"/>
          <p:nvPr/>
        </p:nvSpPr>
        <p:spPr>
          <a:xfrm>
            <a:off x="9448800" y="3866148"/>
            <a:ext cx="2197768" cy="307777"/>
          </a:xfrm>
          <a:prstGeom prst="rect">
            <a:avLst/>
          </a:prstGeom>
          <a:noFill/>
        </p:spPr>
        <p:txBody>
          <a:bodyPr wrap="square" rtlCol="0">
            <a:spAutoFit/>
          </a:bodyPr>
          <a:lstStyle/>
          <a:p>
            <a:r>
              <a:rPr lang="fr-CA" dirty="0" smtClean="0"/>
              <a:t>Top 1%: 24,9% en 2021</a:t>
            </a:r>
            <a:endParaRPr lang="en-US" dirty="0"/>
          </a:p>
        </p:txBody>
      </p:sp>
      <p:sp>
        <p:nvSpPr>
          <p:cNvPr id="8" name="ZoneTexte 7"/>
          <p:cNvSpPr txBox="1"/>
          <p:nvPr/>
        </p:nvSpPr>
        <p:spPr>
          <a:xfrm>
            <a:off x="9448800" y="4613374"/>
            <a:ext cx="2374232" cy="523220"/>
          </a:xfrm>
          <a:prstGeom prst="rect">
            <a:avLst/>
          </a:prstGeom>
          <a:noFill/>
        </p:spPr>
        <p:txBody>
          <a:bodyPr wrap="square" rtlCol="0">
            <a:spAutoFit/>
          </a:bodyPr>
          <a:lstStyle/>
          <a:p>
            <a:r>
              <a:rPr lang="fr-CA" dirty="0" smtClean="0"/>
              <a:t>50% moins fortunés:4,8% en 2021</a:t>
            </a:r>
            <a:endParaRPr lang="en-US" dirty="0"/>
          </a:p>
        </p:txBody>
      </p:sp>
    </p:spTree>
    <p:extLst>
      <p:ext uri="{BB962C8B-B14F-4D97-AF65-F5344CB8AC3E}">
        <p14:creationId xmlns:p14="http://schemas.microsoft.com/office/powerpoint/2010/main" val="3885223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7" name="Google Shape;547;p2"/>
          <p:cNvSpPr txBox="1">
            <a:spLocks noGrp="1"/>
          </p:cNvSpPr>
          <p:nvPr>
            <p:ph type="title"/>
          </p:nvPr>
        </p:nvSpPr>
        <p:spPr>
          <a:xfrm>
            <a:off x="765349" y="1687587"/>
            <a:ext cx="10515600" cy="870857"/>
          </a:xfrm>
          <a:prstGeom prst="rect">
            <a:avLst/>
          </a:prstGeom>
          <a:noFill/>
          <a:ln>
            <a:noFill/>
          </a:ln>
        </p:spPr>
        <p:txBody>
          <a:bodyPr spcFirstLastPara="1" wrap="square" lIns="91425" tIns="45700" rIns="91425" bIns="45700" anchor="t" anchorCtr="0">
            <a:normAutofit fontScale="90000"/>
          </a:bodyPr>
          <a:lstStyle/>
          <a:p>
            <a:pPr lvl="0">
              <a:buSzPct val="100000"/>
            </a:pPr>
            <a:r>
              <a:rPr lang="fr-FR" dirty="0" smtClean="0">
                <a:latin typeface="Arial"/>
                <a:ea typeface="Arial"/>
                <a:cs typeface="Arial"/>
                <a:sym typeface="Arial"/>
              </a:rPr>
              <a:t>Ob</a:t>
            </a:r>
            <a:r>
              <a:rPr lang="fr-CA" dirty="0" err="1" smtClean="0"/>
              <a:t>jectifs</a:t>
            </a:r>
            <a:r>
              <a:rPr lang="fr-CA" dirty="0" smtClean="0"/>
              <a:t> </a:t>
            </a:r>
            <a:endParaRPr dirty="0">
              <a:latin typeface="Arial"/>
              <a:ea typeface="Arial"/>
              <a:cs typeface="Arial"/>
              <a:sym typeface="Arial"/>
            </a:endParaRPr>
          </a:p>
        </p:txBody>
      </p:sp>
      <p:sp>
        <p:nvSpPr>
          <p:cNvPr id="548" name="Google Shape;548;p2"/>
          <p:cNvSpPr txBox="1">
            <a:spLocks noGrp="1"/>
          </p:cNvSpPr>
          <p:nvPr>
            <p:ph type="body" idx="1"/>
          </p:nvPr>
        </p:nvSpPr>
        <p:spPr>
          <a:xfrm>
            <a:off x="765349" y="3235476"/>
            <a:ext cx="10515600" cy="1459394"/>
          </a:xfrm>
          <a:prstGeom prst="rect">
            <a:avLst/>
          </a:prstGeom>
          <a:noFill/>
          <a:ln>
            <a:noFill/>
          </a:ln>
        </p:spPr>
        <p:txBody>
          <a:bodyPr spcFirstLastPara="1" wrap="square" lIns="91425" tIns="45700" rIns="91425" bIns="45700" anchor="t" anchorCtr="0">
            <a:noAutofit/>
          </a:bodyPr>
          <a:lstStyle/>
          <a:p>
            <a:pPr marL="0" lvl="0" indent="0">
              <a:spcBef>
                <a:spcPts val="0"/>
              </a:spcBef>
              <a:buSzPts val="2600"/>
            </a:pPr>
            <a:r>
              <a:rPr lang="fr-CA" sz="2900" dirty="0" smtClean="0">
                <a:sym typeface="Arial"/>
              </a:rPr>
              <a:t>1. Fair</a:t>
            </a:r>
            <a:r>
              <a:rPr lang="fr-CA" sz="2900" dirty="0" smtClean="0"/>
              <a:t>e </a:t>
            </a:r>
            <a:r>
              <a:rPr lang="fr-CA" sz="2900" dirty="0"/>
              <a:t>connaître le modèle entrepreneurial </a:t>
            </a:r>
            <a:r>
              <a:rPr lang="fr-CA" sz="2900" dirty="0" smtClean="0"/>
              <a:t>collectif</a:t>
            </a:r>
          </a:p>
          <a:p>
            <a:pPr marL="0" lvl="0" indent="0">
              <a:spcBef>
                <a:spcPts val="0"/>
              </a:spcBef>
              <a:buSzPts val="2600"/>
            </a:pPr>
            <a:r>
              <a:rPr lang="fr-CA" sz="2900" dirty="0" smtClean="0"/>
              <a:t>2. Tester votre intérêt envers le modèle</a:t>
            </a:r>
          </a:p>
          <a:p>
            <a:pPr marL="0" lvl="0" indent="0">
              <a:spcBef>
                <a:spcPts val="0"/>
              </a:spcBef>
              <a:buSzPts val="2600"/>
            </a:pPr>
            <a:endParaRPr lang="fr-CA" sz="2900" dirty="0">
              <a:sym typeface="Arial"/>
            </a:endParaRPr>
          </a:p>
          <a:p>
            <a:pPr marL="0" lvl="0" indent="0">
              <a:spcBef>
                <a:spcPts val="0"/>
              </a:spcBef>
              <a:buSzPts val="2600"/>
            </a:pPr>
            <a:endParaRPr sz="2900" dirty="0">
              <a:sym typeface="Arial"/>
            </a:endParaRPr>
          </a:p>
        </p:txBody>
      </p:sp>
    </p:spTree>
    <p:extLst>
      <p:ext uri="{BB962C8B-B14F-4D97-AF65-F5344CB8AC3E}">
        <p14:creationId xmlns:p14="http://schemas.microsoft.com/office/powerpoint/2010/main" val="23586491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42e5db6fed_0_270"/>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142e5db6fed_0_270"/>
          <p:cNvSpPr txBox="1">
            <a:spLocks noGrp="1"/>
          </p:cNvSpPr>
          <p:nvPr>
            <p:ph type="title"/>
          </p:nvPr>
        </p:nvSpPr>
        <p:spPr>
          <a:xfrm>
            <a:off x="791400" y="470700"/>
            <a:ext cx="10609200" cy="1070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4400">
                <a:solidFill>
                  <a:srgbClr val="004650"/>
                </a:solidFill>
              </a:rPr>
              <a:t>Taux de survie des entreprises collectives</a:t>
            </a:r>
            <a:endParaRPr sz="4400">
              <a:solidFill>
                <a:srgbClr val="004650"/>
              </a:solidFill>
            </a:endParaRPr>
          </a:p>
        </p:txBody>
      </p:sp>
      <p:pic>
        <p:nvPicPr>
          <p:cNvPr id="777" name="Google Shape;777;g142e5db6fed_0_270"/>
          <p:cNvPicPr preferRelativeResize="0"/>
          <p:nvPr/>
        </p:nvPicPr>
        <p:blipFill>
          <a:blip r:embed="rId3">
            <a:alphaModFix/>
          </a:blip>
          <a:stretch>
            <a:fillRect/>
          </a:stretch>
        </p:blipFill>
        <p:spPr>
          <a:xfrm>
            <a:off x="1699363" y="1178950"/>
            <a:ext cx="8793275" cy="5268650"/>
          </a:xfrm>
          <a:prstGeom prst="rect">
            <a:avLst/>
          </a:prstGeom>
          <a:noFill/>
          <a:ln>
            <a:noFill/>
          </a:ln>
        </p:spPr>
      </p:pic>
      <p:sp>
        <p:nvSpPr>
          <p:cNvPr id="778" name="Google Shape;778;g142e5db6fed_0_270"/>
          <p:cNvSpPr txBox="1"/>
          <p:nvPr/>
        </p:nvSpPr>
        <p:spPr>
          <a:xfrm>
            <a:off x="7375750" y="5754975"/>
            <a:ext cx="60546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800">
                <a:latin typeface="Libre Franklin"/>
                <a:ea typeface="Libre Franklin"/>
                <a:cs typeface="Libre Franklin"/>
                <a:sym typeface="Libre Franklin"/>
              </a:rPr>
              <a:t>Taux de survie des coopératives au Québec,</a:t>
            </a:r>
            <a:endParaRPr sz="1800">
              <a:latin typeface="Libre Franklin"/>
              <a:ea typeface="Libre Franklin"/>
              <a:cs typeface="Libre Franklin"/>
              <a:sym typeface="Libre Franklin"/>
            </a:endParaRPr>
          </a:p>
          <a:p>
            <a:pPr marL="0" lvl="0" indent="0" algn="l" rtl="0">
              <a:spcBef>
                <a:spcPts val="0"/>
              </a:spcBef>
              <a:spcAft>
                <a:spcPts val="0"/>
              </a:spcAft>
              <a:buNone/>
            </a:pPr>
            <a:r>
              <a:rPr lang="fr-FR" sz="1800">
                <a:latin typeface="Libre Franklin"/>
                <a:ea typeface="Libre Franklin"/>
                <a:cs typeface="Libre Franklin"/>
                <a:sym typeface="Libre Franklin"/>
              </a:rPr>
              <a:t>Ministère de l’Économie et de l’Innovation,</a:t>
            </a:r>
            <a:endParaRPr sz="1800">
              <a:latin typeface="Libre Franklin"/>
              <a:ea typeface="Libre Franklin"/>
              <a:cs typeface="Libre Franklin"/>
              <a:sym typeface="Libre Franklin"/>
            </a:endParaRPr>
          </a:p>
          <a:p>
            <a:pPr marL="0" lvl="0" indent="0" algn="l" rtl="0">
              <a:spcBef>
                <a:spcPts val="0"/>
              </a:spcBef>
              <a:spcAft>
                <a:spcPts val="0"/>
              </a:spcAft>
              <a:buNone/>
            </a:pPr>
            <a:r>
              <a:rPr lang="fr-FR" sz="1800">
                <a:latin typeface="Libre Franklin"/>
                <a:ea typeface="Libre Franklin"/>
                <a:cs typeface="Libre Franklin"/>
                <a:sym typeface="Libre Franklin"/>
              </a:rPr>
              <a:t>2008 .</a:t>
            </a:r>
            <a:endParaRPr sz="1800">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142e5db6fed_0_282"/>
          <p:cNvSpPr txBox="1">
            <a:spLocks noGrp="1"/>
          </p:cNvSpPr>
          <p:nvPr>
            <p:ph type="title"/>
          </p:nvPr>
        </p:nvSpPr>
        <p:spPr>
          <a:xfrm>
            <a:off x="812287" y="360600"/>
            <a:ext cx="7939500" cy="1070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fr-FR" sz="5000" b="1">
                <a:solidFill>
                  <a:srgbClr val="004650"/>
                </a:solidFill>
              </a:rPr>
              <a:t>Partenaires financiers</a:t>
            </a:r>
            <a:endParaRPr sz="5000" b="1">
              <a:solidFill>
                <a:srgbClr val="004650"/>
              </a:solidFill>
            </a:endParaRPr>
          </a:p>
        </p:txBody>
      </p:sp>
      <p:sp>
        <p:nvSpPr>
          <p:cNvPr id="785" name="Google Shape;785;g142e5db6fed_0_282"/>
          <p:cNvSpPr txBox="1">
            <a:spLocks noGrp="1"/>
          </p:cNvSpPr>
          <p:nvPr>
            <p:ph type="body" idx="1"/>
          </p:nvPr>
        </p:nvSpPr>
        <p:spPr>
          <a:xfrm>
            <a:off x="812275" y="1430700"/>
            <a:ext cx="10543200" cy="5427300"/>
          </a:xfrm>
          <a:prstGeom prst="rect">
            <a:avLst/>
          </a:prstGeom>
        </p:spPr>
        <p:txBody>
          <a:bodyPr spcFirstLastPara="1" wrap="square" lIns="91425" tIns="45700" rIns="91425" bIns="45700" anchor="t" anchorCtr="0">
            <a:normAutofit fontScale="92500"/>
          </a:bodyPr>
          <a:lstStyle/>
          <a:p>
            <a:pPr marL="457200" lvl="0" indent="-431800" algn="ctr" rtl="0">
              <a:spcBef>
                <a:spcPts val="1000"/>
              </a:spcBef>
              <a:spcAft>
                <a:spcPts val="0"/>
              </a:spcAft>
              <a:buClr>
                <a:srgbClr val="004650"/>
              </a:buClr>
              <a:buSzPts val="3200"/>
              <a:buChar char="➢"/>
            </a:pPr>
            <a:r>
              <a:rPr lang="fr-FR" sz="3200" b="1" dirty="0">
                <a:solidFill>
                  <a:srgbClr val="004650"/>
                </a:solidFill>
              </a:rPr>
              <a:t>Ouverts à l'innovation</a:t>
            </a:r>
            <a:endParaRPr sz="3200" b="1" dirty="0">
              <a:solidFill>
                <a:srgbClr val="004650"/>
              </a:solidFill>
            </a:endParaRPr>
          </a:p>
          <a:p>
            <a:pPr marL="457200" lvl="0" indent="-431800" algn="ctr" rtl="0">
              <a:spcBef>
                <a:spcPts val="0"/>
              </a:spcBef>
              <a:spcAft>
                <a:spcPts val="0"/>
              </a:spcAft>
              <a:buClr>
                <a:srgbClr val="004650"/>
              </a:buClr>
              <a:buSzPts val="3200"/>
              <a:buChar char="➢"/>
            </a:pPr>
            <a:r>
              <a:rPr lang="fr-FR" sz="3200" b="1" dirty="0">
                <a:solidFill>
                  <a:srgbClr val="004650"/>
                </a:solidFill>
              </a:rPr>
              <a:t>Carbure aux retombées sociales</a:t>
            </a:r>
            <a:endParaRPr sz="3200" b="1" dirty="0">
              <a:solidFill>
                <a:srgbClr val="004650"/>
              </a:solidFill>
            </a:endParaRPr>
          </a:p>
          <a:p>
            <a:pPr marL="457200" lvl="0" indent="-431800" algn="ctr" rtl="0">
              <a:spcBef>
                <a:spcPts val="0"/>
              </a:spcBef>
              <a:spcAft>
                <a:spcPts val="0"/>
              </a:spcAft>
              <a:buClr>
                <a:srgbClr val="004650"/>
              </a:buClr>
              <a:buSzPts val="3200"/>
              <a:buChar char="➢"/>
            </a:pPr>
            <a:r>
              <a:rPr lang="fr-FR" sz="3200" b="1" dirty="0">
                <a:solidFill>
                  <a:srgbClr val="004650"/>
                </a:solidFill>
              </a:rPr>
              <a:t>Preneur de risque</a:t>
            </a:r>
            <a:endParaRPr sz="3200" b="1" dirty="0">
              <a:solidFill>
                <a:srgbClr val="004650"/>
              </a:solidFill>
            </a:endParaRPr>
          </a:p>
          <a:p>
            <a:pPr marL="0" lvl="0" indent="0" algn="l" rtl="0">
              <a:spcBef>
                <a:spcPts val="1000"/>
              </a:spcBef>
              <a:spcAft>
                <a:spcPts val="0"/>
              </a:spcAft>
              <a:buNone/>
            </a:pPr>
            <a:r>
              <a:rPr lang="fr-FR" dirty="0">
                <a:solidFill>
                  <a:srgbClr val="004650"/>
                </a:solidFill>
              </a:rPr>
              <a:t>Réseau d’Investissement social du Québec: 85% des investissements faits sont rentabilisés</a:t>
            </a:r>
            <a:endParaRPr dirty="0">
              <a:solidFill>
                <a:srgbClr val="004650"/>
              </a:solidFill>
            </a:endParaRPr>
          </a:p>
          <a:p>
            <a:pPr marL="0" lvl="0" indent="0" algn="l" rtl="0">
              <a:spcBef>
                <a:spcPts val="1000"/>
              </a:spcBef>
              <a:spcAft>
                <a:spcPts val="0"/>
              </a:spcAft>
              <a:buNone/>
            </a:pPr>
            <a:r>
              <a:rPr lang="fr-FR" dirty="0">
                <a:solidFill>
                  <a:srgbClr val="004650"/>
                </a:solidFill>
              </a:rPr>
              <a:t>                        Fiducie du Chantier de l’économie sociale, </a:t>
            </a:r>
            <a:r>
              <a:rPr lang="fr-FR" dirty="0" err="1">
                <a:solidFill>
                  <a:srgbClr val="004650"/>
                </a:solidFill>
              </a:rPr>
              <a:t>Filaction</a:t>
            </a:r>
            <a:r>
              <a:rPr lang="fr-FR" dirty="0">
                <a:solidFill>
                  <a:srgbClr val="004650"/>
                </a:solidFill>
              </a:rPr>
              <a:t> ,         		                                          </a:t>
            </a:r>
            <a:r>
              <a:rPr lang="fr-FR" dirty="0" smtClean="0">
                <a:solidFill>
                  <a:srgbClr val="004650"/>
                </a:solidFill>
              </a:rPr>
              <a:t>			Investissement </a:t>
            </a:r>
            <a:r>
              <a:rPr lang="fr-FR" dirty="0">
                <a:solidFill>
                  <a:srgbClr val="004650"/>
                </a:solidFill>
              </a:rPr>
              <a:t>Québec, 								</a:t>
            </a:r>
            <a:r>
              <a:rPr lang="fr-FR" dirty="0" smtClean="0">
                <a:solidFill>
                  <a:srgbClr val="004650"/>
                </a:solidFill>
              </a:rPr>
              <a:t>	Caisse </a:t>
            </a:r>
            <a:r>
              <a:rPr lang="fr-FR" dirty="0">
                <a:solidFill>
                  <a:srgbClr val="004650"/>
                </a:solidFill>
              </a:rPr>
              <a:t>d’économie solidaire</a:t>
            </a:r>
            <a:endParaRPr dirty="0">
              <a:solidFill>
                <a:srgbClr val="004650"/>
              </a:solidFill>
            </a:endParaRPr>
          </a:p>
          <a:p>
            <a:pPr marL="0" lvl="0" indent="0" algn="l" rtl="0">
              <a:spcBef>
                <a:spcPts val="1000"/>
              </a:spcBef>
              <a:spcAft>
                <a:spcPts val="0"/>
              </a:spcAft>
              <a:buNone/>
            </a:pPr>
            <a:endParaRPr dirty="0">
              <a:solidFill>
                <a:srgbClr val="00465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142e5db6fed_0_322"/>
          <p:cNvSpPr txBox="1">
            <a:spLocks noGrp="1"/>
          </p:cNvSpPr>
          <p:nvPr>
            <p:ph type="body" idx="1"/>
          </p:nvPr>
        </p:nvSpPr>
        <p:spPr>
          <a:xfrm>
            <a:off x="993569" y="1544135"/>
            <a:ext cx="10368900" cy="4601700"/>
          </a:xfrm>
          <a:prstGeom prst="rect">
            <a:avLst/>
          </a:prstGeom>
          <a:noFill/>
          <a:ln>
            <a:noFill/>
          </a:ln>
        </p:spPr>
        <p:txBody>
          <a:bodyPr spcFirstLastPara="1" wrap="square" lIns="91425" tIns="45700" rIns="91425" bIns="45700" anchor="t" anchorCtr="0">
            <a:noAutofit/>
          </a:bodyPr>
          <a:lstStyle/>
          <a:p>
            <a:pPr marL="457200" lvl="0" indent="-412750" algn="l" rtl="0">
              <a:lnSpc>
                <a:spcPct val="90000"/>
              </a:lnSpc>
              <a:spcBef>
                <a:spcPts val="1000"/>
              </a:spcBef>
              <a:spcAft>
                <a:spcPts val="0"/>
              </a:spcAft>
              <a:buClr>
                <a:srgbClr val="004650"/>
              </a:buClr>
              <a:buSzPts val="2900"/>
              <a:buAutoNum type="arabicPeriod"/>
            </a:pPr>
            <a:r>
              <a:rPr lang="fr-FR" sz="2900" dirty="0">
                <a:solidFill>
                  <a:srgbClr val="004650"/>
                </a:solidFill>
              </a:rPr>
              <a:t>Regrouper </a:t>
            </a:r>
            <a:r>
              <a:rPr lang="fr-CA" sz="2900" dirty="0" smtClean="0">
                <a:solidFill>
                  <a:srgbClr val="004650"/>
                </a:solidFill>
              </a:rPr>
              <a:t>au moins 3 personnes intéressées par l’entreprise</a:t>
            </a:r>
            <a:endParaRPr sz="2900" dirty="0">
              <a:solidFill>
                <a:srgbClr val="004650"/>
              </a:solidFill>
            </a:endParaRPr>
          </a:p>
          <a:p>
            <a:pPr marL="457200" lvl="0" indent="-412750" algn="l" rtl="0">
              <a:lnSpc>
                <a:spcPct val="90000"/>
              </a:lnSpc>
              <a:spcBef>
                <a:spcPts val="0"/>
              </a:spcBef>
              <a:spcAft>
                <a:spcPts val="0"/>
              </a:spcAft>
              <a:buClr>
                <a:srgbClr val="004650"/>
              </a:buClr>
              <a:buSzPts val="2900"/>
              <a:buAutoNum type="arabicPeriod"/>
            </a:pPr>
            <a:r>
              <a:rPr lang="fr-FR" sz="2900" dirty="0">
                <a:solidFill>
                  <a:srgbClr val="004650"/>
                </a:solidFill>
              </a:rPr>
              <a:t>Confirmer l’enjeu/besoin à répondre;</a:t>
            </a:r>
            <a:endParaRPr sz="2900" dirty="0">
              <a:solidFill>
                <a:srgbClr val="004650"/>
              </a:solidFill>
            </a:endParaRPr>
          </a:p>
          <a:p>
            <a:pPr marL="457200" lvl="0" indent="-412750" algn="l" rtl="0">
              <a:lnSpc>
                <a:spcPct val="90000"/>
              </a:lnSpc>
              <a:spcBef>
                <a:spcPts val="0"/>
              </a:spcBef>
              <a:spcAft>
                <a:spcPts val="0"/>
              </a:spcAft>
              <a:buClr>
                <a:srgbClr val="004650"/>
              </a:buClr>
              <a:buSzPts val="2900"/>
              <a:buAutoNum type="arabicPeriod"/>
            </a:pPr>
            <a:r>
              <a:rPr lang="fr-FR" sz="2900" dirty="0" smtClean="0">
                <a:solidFill>
                  <a:srgbClr val="004650"/>
                </a:solidFill>
              </a:rPr>
              <a:t>Rédiger </a:t>
            </a:r>
            <a:r>
              <a:rPr lang="fr-FR" sz="2900" dirty="0">
                <a:solidFill>
                  <a:srgbClr val="004650"/>
                </a:solidFill>
              </a:rPr>
              <a:t>le plan d’affaires </a:t>
            </a:r>
            <a:r>
              <a:rPr lang="fr-FR" sz="2900" dirty="0" smtClean="0">
                <a:solidFill>
                  <a:srgbClr val="004650"/>
                </a:solidFill>
              </a:rPr>
              <a:t>;</a:t>
            </a:r>
            <a:endParaRPr sz="2900" dirty="0">
              <a:solidFill>
                <a:srgbClr val="004650"/>
              </a:solidFill>
            </a:endParaRPr>
          </a:p>
          <a:p>
            <a:pPr indent="-412750">
              <a:spcBef>
                <a:spcPts val="0"/>
              </a:spcBef>
              <a:buClr>
                <a:srgbClr val="004650"/>
              </a:buClr>
              <a:buSzPts val="2900"/>
              <a:buFont typeface="Arial"/>
              <a:buAutoNum type="arabicPeriod"/>
            </a:pPr>
            <a:r>
              <a:rPr lang="fr-FR" sz="2900" dirty="0">
                <a:solidFill>
                  <a:srgbClr val="004650"/>
                </a:solidFill>
              </a:rPr>
              <a:t>Rédiger les statuts et règlements généraux </a:t>
            </a:r>
            <a:r>
              <a:rPr lang="fr-FR" sz="2900" dirty="0" smtClean="0">
                <a:solidFill>
                  <a:srgbClr val="004650"/>
                </a:solidFill>
              </a:rPr>
              <a:t>;</a:t>
            </a:r>
          </a:p>
          <a:p>
            <a:pPr indent="-412750">
              <a:spcBef>
                <a:spcPts val="0"/>
              </a:spcBef>
              <a:buClr>
                <a:srgbClr val="004650"/>
              </a:buClr>
              <a:buSzPts val="2900"/>
              <a:buFont typeface="Arial"/>
              <a:buAutoNum type="arabicPeriod"/>
            </a:pPr>
            <a:r>
              <a:rPr lang="fr-CA" sz="2900" dirty="0" smtClean="0">
                <a:solidFill>
                  <a:srgbClr val="004650"/>
                </a:solidFill>
              </a:rPr>
              <a:t>All</a:t>
            </a:r>
            <a:r>
              <a:rPr lang="fr-FR" sz="2900" dirty="0"/>
              <a:t>er chercher le financement nécessaire au montage </a:t>
            </a:r>
            <a:r>
              <a:rPr lang="fr-FR" sz="2900" dirty="0" smtClean="0"/>
              <a:t>financier;</a:t>
            </a:r>
          </a:p>
          <a:p>
            <a:pPr lvl="0" indent="-412750">
              <a:spcBef>
                <a:spcPts val="0"/>
              </a:spcBef>
              <a:buClr>
                <a:srgbClr val="004650"/>
              </a:buClr>
              <a:buSzPts val="2900"/>
              <a:buAutoNum type="arabicPeriod"/>
            </a:pPr>
            <a:r>
              <a:rPr lang="fr-CA" sz="2900" dirty="0" err="1" smtClean="0">
                <a:solidFill>
                  <a:srgbClr val="004650"/>
                </a:solidFill>
              </a:rPr>
              <a:t>Fair</a:t>
            </a:r>
            <a:r>
              <a:rPr lang="fr-FR" sz="2900" dirty="0" smtClean="0"/>
              <a:t>e les investissements nécessaires </a:t>
            </a:r>
            <a:r>
              <a:rPr lang="fr-FR" sz="2900" dirty="0"/>
              <a:t>au démarrage;</a:t>
            </a:r>
            <a:endParaRPr sz="2900" dirty="0">
              <a:solidFill>
                <a:srgbClr val="004650"/>
              </a:solidFill>
            </a:endParaRPr>
          </a:p>
          <a:p>
            <a:pPr marL="457200" lvl="0" indent="-412750" algn="l" rtl="0">
              <a:lnSpc>
                <a:spcPct val="90000"/>
              </a:lnSpc>
              <a:spcBef>
                <a:spcPts val="0"/>
              </a:spcBef>
              <a:spcAft>
                <a:spcPts val="0"/>
              </a:spcAft>
              <a:buClr>
                <a:srgbClr val="004650"/>
              </a:buClr>
              <a:buSzPts val="2900"/>
              <a:buAutoNum type="arabicPeriod"/>
            </a:pPr>
            <a:r>
              <a:rPr lang="fr-FR" sz="2900" dirty="0">
                <a:solidFill>
                  <a:srgbClr val="004650"/>
                </a:solidFill>
              </a:rPr>
              <a:t>Tenir une assemblée générale pour fonder l’organisation, élire le CA et adopter les statuts et </a:t>
            </a:r>
            <a:r>
              <a:rPr lang="fr-FR" sz="2900" dirty="0" smtClean="0">
                <a:solidFill>
                  <a:srgbClr val="004650"/>
                </a:solidFill>
              </a:rPr>
              <a:t>règlements</a:t>
            </a:r>
          </a:p>
          <a:p>
            <a:pPr marL="457200" lvl="0" indent="-412750" algn="l" rtl="0">
              <a:lnSpc>
                <a:spcPct val="90000"/>
              </a:lnSpc>
              <a:spcBef>
                <a:spcPts val="0"/>
              </a:spcBef>
              <a:spcAft>
                <a:spcPts val="0"/>
              </a:spcAft>
              <a:buClr>
                <a:srgbClr val="004650"/>
              </a:buClr>
              <a:buSzPts val="2900"/>
              <a:buAutoNum type="arabicPeriod"/>
            </a:pPr>
            <a:r>
              <a:rPr lang="fr-FR" sz="2900" dirty="0" smtClean="0">
                <a:solidFill>
                  <a:srgbClr val="004650"/>
                </a:solidFill>
              </a:rPr>
              <a:t>Faire ses premières ventes</a:t>
            </a:r>
            <a:endParaRPr sz="2900" dirty="0">
              <a:solidFill>
                <a:srgbClr val="004650"/>
              </a:solidFill>
            </a:endParaRPr>
          </a:p>
          <a:p>
            <a:pPr marL="457200" lvl="0" indent="0" algn="l" rtl="0">
              <a:lnSpc>
                <a:spcPct val="90000"/>
              </a:lnSpc>
              <a:spcBef>
                <a:spcPts val="1000"/>
              </a:spcBef>
              <a:spcAft>
                <a:spcPts val="0"/>
              </a:spcAft>
              <a:buNone/>
            </a:pPr>
            <a:endParaRPr dirty="0"/>
          </a:p>
        </p:txBody>
      </p:sp>
      <p:sp>
        <p:nvSpPr>
          <p:cNvPr id="819" name="Google Shape;819;g142e5db6fed_0_322"/>
          <p:cNvSpPr txBox="1">
            <a:spLocks noGrp="1"/>
          </p:cNvSpPr>
          <p:nvPr>
            <p:ph type="title"/>
          </p:nvPr>
        </p:nvSpPr>
        <p:spPr>
          <a:xfrm>
            <a:off x="1007598" y="463269"/>
            <a:ext cx="10743900" cy="665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Arial"/>
              <a:buNone/>
            </a:pPr>
            <a:r>
              <a:rPr lang="fr-FR" sz="4800"/>
              <a:t>Démarrer son entreprise collective</a:t>
            </a:r>
            <a:endParaRPr sz="4800"/>
          </a:p>
        </p:txBody>
      </p:sp>
      <p:sp>
        <p:nvSpPr>
          <p:cNvPr id="820" name="Google Shape;820;g142e5db6fed_0_322"/>
          <p:cNvSpPr/>
          <p:nvPr/>
        </p:nvSpPr>
        <p:spPr>
          <a:xfrm>
            <a:off x="479685" y="463282"/>
            <a:ext cx="284700" cy="366000"/>
          </a:xfrm>
          <a:prstGeom prst="rect">
            <a:avLst/>
          </a:prstGeom>
          <a:solidFill>
            <a:srgbClr val="FFD800"/>
          </a:solidFill>
          <a:ln w="12700" cap="flat" cmpd="sng">
            <a:solidFill>
              <a:srgbClr val="FFD8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13" name="Picture 4" descr="Aucune description de photo disponible."/>
          <p:cNvPicPr>
            <a:picLocks noChangeAspect="1" noChangeArrowheads="1"/>
          </p:cNvPicPr>
          <p:nvPr/>
        </p:nvPicPr>
        <p:blipFill rotWithShape="1">
          <a:blip r:embed="rId3">
            <a:extLst>
              <a:ext uri="{28A0092B-C50C-407E-A947-70E740481C1C}">
                <a14:useLocalDpi xmlns:a14="http://schemas.microsoft.com/office/drawing/2010/main" val="0"/>
              </a:ext>
            </a:extLst>
          </a:blip>
          <a:srcRect t="17778" r="-703"/>
          <a:stretch/>
        </p:blipFill>
        <p:spPr bwMode="auto">
          <a:xfrm>
            <a:off x="8957911" y="3754445"/>
            <a:ext cx="2850867" cy="3103555"/>
          </a:xfrm>
          <a:prstGeom prst="rect">
            <a:avLst/>
          </a:prstGeom>
          <a:noFill/>
          <a:extLst>
            <a:ext uri="{909E8E84-426E-40DD-AFC4-6F175D3DCCD1}">
              <a14:hiddenFill xmlns:a14="http://schemas.microsoft.com/office/drawing/2010/main">
                <a:solidFill>
                  <a:srgbClr val="FFFFFF"/>
                </a:solidFill>
              </a14:hiddenFill>
            </a:ext>
          </a:extLst>
        </p:spPr>
      </p:pic>
      <p:sp>
        <p:nvSpPr>
          <p:cNvPr id="826" name="Google Shape;826;g142e5db6fed_0_329"/>
          <p:cNvSpPr txBox="1">
            <a:spLocks noGrp="1"/>
          </p:cNvSpPr>
          <p:nvPr>
            <p:ph type="title"/>
          </p:nvPr>
        </p:nvSpPr>
        <p:spPr>
          <a:xfrm>
            <a:off x="1007603" y="463282"/>
            <a:ext cx="6180900" cy="36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fr-FR" sz="4400">
                <a:solidFill>
                  <a:srgbClr val="004650"/>
                </a:solidFill>
              </a:rPr>
              <a:t>La reprise collective</a:t>
            </a:r>
            <a:endParaRPr sz="4400">
              <a:solidFill>
                <a:srgbClr val="004650"/>
              </a:solidFill>
            </a:endParaRPr>
          </a:p>
        </p:txBody>
      </p:sp>
      <p:pic>
        <p:nvPicPr>
          <p:cNvPr id="827" name="Google Shape;827;g142e5db6fed_0_329"/>
          <p:cNvPicPr preferRelativeResize="0"/>
          <p:nvPr/>
        </p:nvPicPr>
        <p:blipFill>
          <a:blip r:embed="rId4">
            <a:alphaModFix/>
          </a:blip>
          <a:stretch>
            <a:fillRect/>
          </a:stretch>
        </p:blipFill>
        <p:spPr>
          <a:xfrm>
            <a:off x="4891503" y="4335675"/>
            <a:ext cx="3505200" cy="1304925"/>
          </a:xfrm>
          <a:prstGeom prst="rect">
            <a:avLst/>
          </a:prstGeom>
          <a:noFill/>
          <a:ln>
            <a:noFill/>
          </a:ln>
        </p:spPr>
      </p:pic>
      <p:sp>
        <p:nvSpPr>
          <p:cNvPr id="828" name="Google Shape;828;g142e5db6fed_0_329"/>
          <p:cNvSpPr/>
          <p:nvPr/>
        </p:nvSpPr>
        <p:spPr>
          <a:xfrm>
            <a:off x="4871300" y="2669575"/>
            <a:ext cx="3192600" cy="1305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g142e5db6fed_0_329"/>
          <p:cNvPicPr preferRelativeResize="0"/>
          <p:nvPr/>
        </p:nvPicPr>
        <p:blipFill>
          <a:blip r:embed="rId5">
            <a:alphaModFix/>
          </a:blip>
          <a:stretch>
            <a:fillRect/>
          </a:stretch>
        </p:blipFill>
        <p:spPr>
          <a:xfrm>
            <a:off x="5572525" y="1716088"/>
            <a:ext cx="2143125" cy="2143125"/>
          </a:xfrm>
          <a:prstGeom prst="rect">
            <a:avLst/>
          </a:prstGeom>
          <a:noFill/>
          <a:ln>
            <a:noFill/>
          </a:ln>
        </p:spPr>
      </p:pic>
      <p:pic>
        <p:nvPicPr>
          <p:cNvPr id="830" name="Google Shape;830;g142e5db6fed_0_329"/>
          <p:cNvPicPr preferRelativeResize="0"/>
          <p:nvPr/>
        </p:nvPicPr>
        <p:blipFill>
          <a:blip r:embed="rId6">
            <a:alphaModFix/>
          </a:blip>
          <a:stretch>
            <a:fillRect/>
          </a:stretch>
        </p:blipFill>
        <p:spPr>
          <a:xfrm>
            <a:off x="1007600" y="2159020"/>
            <a:ext cx="3629025" cy="1257300"/>
          </a:xfrm>
          <a:prstGeom prst="rect">
            <a:avLst/>
          </a:prstGeom>
          <a:noFill/>
          <a:ln>
            <a:noFill/>
          </a:ln>
        </p:spPr>
      </p:pic>
      <p:pic>
        <p:nvPicPr>
          <p:cNvPr id="832" name="Google Shape;832;g142e5db6fed_0_329"/>
          <p:cNvPicPr preferRelativeResize="0"/>
          <p:nvPr/>
        </p:nvPicPr>
        <p:blipFill>
          <a:blip r:embed="rId7">
            <a:alphaModFix/>
          </a:blip>
          <a:stretch>
            <a:fillRect/>
          </a:stretch>
        </p:blipFill>
        <p:spPr>
          <a:xfrm>
            <a:off x="1803675" y="3974573"/>
            <a:ext cx="1643217" cy="1889700"/>
          </a:xfrm>
          <a:prstGeom prst="rect">
            <a:avLst/>
          </a:prstGeom>
          <a:noFill/>
          <a:ln>
            <a:noFill/>
          </a:ln>
        </p:spPr>
      </p:pic>
      <p:sp>
        <p:nvSpPr>
          <p:cNvPr id="833" name="Google Shape;833;g142e5db6fed_0_329"/>
          <p:cNvSpPr txBox="1"/>
          <p:nvPr/>
        </p:nvSpPr>
        <p:spPr>
          <a:xfrm>
            <a:off x="858438" y="5864275"/>
            <a:ext cx="3838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a:solidFill>
                  <a:schemeClr val="accent2"/>
                </a:solidFill>
              </a:rPr>
              <a:t>Coopérative des travailleurs et travailleuses Premier défi, Léval</a:t>
            </a:r>
            <a:endParaRPr sz="2000" b="1">
              <a:solidFill>
                <a:schemeClr val="accent2"/>
              </a:solidFill>
              <a:highlight>
                <a:srgbClr val="FFFFFF"/>
              </a:highlight>
            </a:endParaRPr>
          </a:p>
          <a:p>
            <a:pPr marL="0" lvl="0" indent="0" algn="l" rtl="0">
              <a:spcBef>
                <a:spcPts val="0"/>
              </a:spcBef>
              <a:spcAft>
                <a:spcPts val="0"/>
              </a:spcAft>
              <a:buNone/>
            </a:pPr>
            <a:endParaRPr sz="2000">
              <a:solidFill>
                <a:schemeClr val="accent2"/>
              </a:solidFill>
            </a:endParaRPr>
          </a:p>
        </p:txBody>
      </p:sp>
      <p:sp>
        <p:nvSpPr>
          <p:cNvPr id="2" name="Rectangle 1"/>
          <p:cNvSpPr/>
          <p:nvPr/>
        </p:nvSpPr>
        <p:spPr>
          <a:xfrm>
            <a:off x="480291" y="463282"/>
            <a:ext cx="304800" cy="366000"/>
          </a:xfrm>
          <a:prstGeom prst="rect">
            <a:avLst/>
          </a:prstGeom>
          <a:solidFill>
            <a:srgbClr val="FFD800"/>
          </a:solidFill>
          <a:ln>
            <a:solidFill>
              <a:srgbClr val="FFD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otre savoir-faire en transfert d'entreprise : Edgar devient une  coopérative de travail - Caisse d'économie solidaire Desjardi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9800" y="1716088"/>
            <a:ext cx="2382237" cy="2382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g142f66610c4_0_6"/>
          <p:cNvSpPr/>
          <p:nvPr/>
        </p:nvSpPr>
        <p:spPr>
          <a:xfrm>
            <a:off x="-200026" y="4988081"/>
            <a:ext cx="6961043" cy="163439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142f66610c4_0_6"/>
          <p:cNvSpPr txBox="1">
            <a:spLocks noGrp="1"/>
          </p:cNvSpPr>
          <p:nvPr>
            <p:ph type="body" idx="1"/>
          </p:nvPr>
        </p:nvSpPr>
        <p:spPr>
          <a:xfrm>
            <a:off x="812275" y="1430700"/>
            <a:ext cx="6174300" cy="5427300"/>
          </a:xfrm>
          <a:prstGeom prst="rect">
            <a:avLst/>
          </a:prstGeom>
        </p:spPr>
        <p:txBody>
          <a:bodyPr spcFirstLastPara="1" wrap="square" lIns="91425" tIns="45700" rIns="91425" bIns="45700" anchor="t" anchorCtr="0">
            <a:normAutofit/>
          </a:bodyPr>
          <a:lstStyle/>
          <a:p>
            <a:pPr marL="457200" lvl="0" indent="-431800" algn="l" rtl="0">
              <a:lnSpc>
                <a:spcPct val="100000"/>
              </a:lnSpc>
              <a:spcBef>
                <a:spcPts val="1000"/>
              </a:spcBef>
              <a:spcAft>
                <a:spcPts val="0"/>
              </a:spcAft>
              <a:buClr>
                <a:srgbClr val="004650"/>
              </a:buClr>
              <a:buSzPts val="3200"/>
              <a:buChar char="➢"/>
            </a:pPr>
            <a:r>
              <a:rPr lang="fr-FR" sz="3200" dirty="0" smtClean="0">
                <a:solidFill>
                  <a:srgbClr val="004650"/>
                </a:solidFill>
              </a:rPr>
              <a:t>Y travailler</a:t>
            </a:r>
          </a:p>
          <a:p>
            <a:pPr marL="457200" lvl="0" indent="-431800" algn="l" rtl="0">
              <a:lnSpc>
                <a:spcPct val="100000"/>
              </a:lnSpc>
              <a:spcBef>
                <a:spcPts val="1000"/>
              </a:spcBef>
              <a:spcAft>
                <a:spcPts val="0"/>
              </a:spcAft>
              <a:buClr>
                <a:srgbClr val="004650"/>
              </a:buClr>
              <a:buSzPts val="3200"/>
              <a:buChar char="➢"/>
            </a:pPr>
            <a:r>
              <a:rPr lang="fr-FR" sz="3200" dirty="0" smtClean="0">
                <a:solidFill>
                  <a:srgbClr val="004650"/>
                </a:solidFill>
              </a:rPr>
              <a:t>Être </a:t>
            </a:r>
            <a:r>
              <a:rPr lang="fr-FR" sz="3200" dirty="0">
                <a:solidFill>
                  <a:srgbClr val="004650"/>
                </a:solidFill>
              </a:rPr>
              <a:t>élu sur un conseil d’administration</a:t>
            </a:r>
            <a:endParaRPr sz="3200" dirty="0">
              <a:solidFill>
                <a:srgbClr val="004650"/>
              </a:solidFill>
            </a:endParaRPr>
          </a:p>
          <a:p>
            <a:pPr marL="457200" lvl="0" indent="-431800" algn="l" rtl="0">
              <a:lnSpc>
                <a:spcPct val="100000"/>
              </a:lnSpc>
              <a:spcBef>
                <a:spcPts val="0"/>
              </a:spcBef>
              <a:spcAft>
                <a:spcPts val="0"/>
              </a:spcAft>
              <a:buClr>
                <a:srgbClr val="004650"/>
              </a:buClr>
              <a:buSzPts val="3200"/>
              <a:buChar char="➢"/>
            </a:pPr>
            <a:r>
              <a:rPr lang="fr-FR" sz="3200" dirty="0">
                <a:solidFill>
                  <a:srgbClr val="004650"/>
                </a:solidFill>
              </a:rPr>
              <a:t>Accompagner dans des projets de développement</a:t>
            </a:r>
            <a:endParaRPr sz="3200" dirty="0">
              <a:solidFill>
                <a:srgbClr val="004650"/>
              </a:solidFill>
            </a:endParaRPr>
          </a:p>
          <a:p>
            <a:pPr marL="457200" lvl="0" indent="-431800" algn="l" rtl="0">
              <a:lnSpc>
                <a:spcPct val="100000"/>
              </a:lnSpc>
              <a:spcBef>
                <a:spcPts val="0"/>
              </a:spcBef>
              <a:spcAft>
                <a:spcPts val="0"/>
              </a:spcAft>
              <a:buClr>
                <a:srgbClr val="004650"/>
              </a:buClr>
              <a:buSzPts val="3200"/>
              <a:buChar char="➢"/>
            </a:pPr>
            <a:r>
              <a:rPr lang="fr-FR" sz="3200" dirty="0">
                <a:solidFill>
                  <a:srgbClr val="004650"/>
                </a:solidFill>
              </a:rPr>
              <a:t>Offrir du temps bénévole</a:t>
            </a:r>
            <a:endParaRPr sz="3200" dirty="0">
              <a:solidFill>
                <a:srgbClr val="004650"/>
              </a:solidFill>
            </a:endParaRPr>
          </a:p>
          <a:p>
            <a:pPr marL="457200" lvl="0" indent="-431800" algn="l" rtl="0">
              <a:lnSpc>
                <a:spcPct val="100000"/>
              </a:lnSpc>
              <a:spcBef>
                <a:spcPts val="0"/>
              </a:spcBef>
              <a:spcAft>
                <a:spcPts val="0"/>
              </a:spcAft>
              <a:buClr>
                <a:srgbClr val="004650"/>
              </a:buClr>
              <a:buSzPts val="3200"/>
              <a:buChar char="➢"/>
            </a:pPr>
            <a:r>
              <a:rPr lang="fr-FR" sz="3200" dirty="0">
                <a:solidFill>
                  <a:srgbClr val="004650"/>
                </a:solidFill>
              </a:rPr>
              <a:t>Créer une entreprise collective</a:t>
            </a:r>
            <a:endParaRPr sz="3200" dirty="0">
              <a:solidFill>
                <a:srgbClr val="004650"/>
              </a:solidFill>
            </a:endParaRPr>
          </a:p>
          <a:p>
            <a:pPr marL="457200" lvl="0" indent="-431800" algn="l" rtl="0">
              <a:lnSpc>
                <a:spcPct val="100000"/>
              </a:lnSpc>
              <a:spcBef>
                <a:spcPts val="0"/>
              </a:spcBef>
              <a:spcAft>
                <a:spcPts val="0"/>
              </a:spcAft>
              <a:buClr>
                <a:srgbClr val="004650"/>
              </a:buClr>
              <a:buSzPts val="3200"/>
              <a:buChar char="➢"/>
            </a:pPr>
            <a:r>
              <a:rPr lang="fr-FR" sz="3200" dirty="0">
                <a:solidFill>
                  <a:srgbClr val="004650"/>
                </a:solidFill>
              </a:rPr>
              <a:t>Choisir de consommer dans une entreprise collective</a:t>
            </a:r>
            <a:endParaRPr sz="3200" dirty="0">
              <a:solidFill>
                <a:srgbClr val="004650"/>
              </a:solidFill>
            </a:endParaRPr>
          </a:p>
          <a:p>
            <a:pPr marL="0" lvl="0" indent="0" algn="l" rtl="0">
              <a:spcBef>
                <a:spcPts val="1000"/>
              </a:spcBef>
              <a:spcAft>
                <a:spcPts val="0"/>
              </a:spcAft>
              <a:buNone/>
            </a:pPr>
            <a:endParaRPr sz="3200" dirty="0">
              <a:solidFill>
                <a:srgbClr val="004650"/>
              </a:solidFill>
            </a:endParaRPr>
          </a:p>
        </p:txBody>
      </p:sp>
      <p:sp>
        <p:nvSpPr>
          <p:cNvPr id="842" name="Google Shape;842;g142f66610c4_0_6"/>
          <p:cNvSpPr txBox="1">
            <a:spLocks noGrp="1"/>
          </p:cNvSpPr>
          <p:nvPr>
            <p:ph type="title"/>
          </p:nvPr>
        </p:nvSpPr>
        <p:spPr>
          <a:xfrm>
            <a:off x="812287" y="360600"/>
            <a:ext cx="7939500" cy="1070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fr-FR" sz="5000" b="1">
                <a:solidFill>
                  <a:srgbClr val="004650"/>
                </a:solidFill>
              </a:rPr>
              <a:t>Et maintenant ?</a:t>
            </a:r>
            <a:endParaRPr sz="5000" b="1">
              <a:solidFill>
                <a:srgbClr val="004650"/>
              </a:solidFill>
            </a:endParaRPr>
          </a:p>
        </p:txBody>
      </p:sp>
      <p:pic>
        <p:nvPicPr>
          <p:cNvPr id="843" name="Google Shape;843;g142f66610c4_0_6"/>
          <p:cNvPicPr preferRelativeResize="0"/>
          <p:nvPr/>
        </p:nvPicPr>
        <p:blipFill>
          <a:blip r:embed="rId3">
            <a:alphaModFix amt="67000"/>
          </a:blip>
          <a:stretch>
            <a:fillRect/>
          </a:stretch>
        </p:blipFill>
        <p:spPr>
          <a:xfrm>
            <a:off x="6986575" y="1176350"/>
            <a:ext cx="4876800" cy="487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24"/>
          <p:cNvSpPr txBox="1">
            <a:spLocks noGrp="1"/>
          </p:cNvSpPr>
          <p:nvPr>
            <p:ph type="title"/>
          </p:nvPr>
        </p:nvSpPr>
        <p:spPr>
          <a:xfrm>
            <a:off x="831850" y="1136470"/>
            <a:ext cx="9473685" cy="979713"/>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fr-FR" sz="4800">
                <a:latin typeface="Arial"/>
                <a:ea typeface="Arial"/>
                <a:cs typeface="Arial"/>
                <a:sym typeface="Arial"/>
              </a:rPr>
              <a:t>Une idée d’entreprise d’économie sociale ?</a:t>
            </a:r>
            <a:br>
              <a:rPr lang="fr-FR" sz="4800">
                <a:latin typeface="Arial"/>
                <a:ea typeface="Arial"/>
                <a:cs typeface="Arial"/>
                <a:sym typeface="Arial"/>
              </a:rPr>
            </a:br>
            <a:r>
              <a:rPr lang="fr-FR" sz="4800">
                <a:latin typeface="Arial"/>
                <a:ea typeface="Arial"/>
                <a:cs typeface="Arial"/>
                <a:sym typeface="Arial"/>
              </a:rPr>
              <a:t/>
            </a:r>
            <a:br>
              <a:rPr lang="fr-FR" sz="4800">
                <a:latin typeface="Arial"/>
                <a:ea typeface="Arial"/>
                <a:cs typeface="Arial"/>
                <a:sym typeface="Arial"/>
              </a:rPr>
            </a:br>
            <a:r>
              <a:rPr lang="fr-FR" sz="4400">
                <a:latin typeface="Arial"/>
                <a:ea typeface="Arial"/>
                <a:cs typeface="Arial"/>
                <a:sym typeface="Arial"/>
              </a:rPr>
              <a:t>Pour me joindre</a:t>
            </a:r>
            <a:br>
              <a:rPr lang="fr-FR" sz="4400">
                <a:latin typeface="Arial"/>
                <a:ea typeface="Arial"/>
                <a:cs typeface="Arial"/>
                <a:sym typeface="Arial"/>
              </a:rPr>
            </a:br>
            <a:r>
              <a:rPr lang="fr-FR" sz="4400">
                <a:latin typeface="Arial"/>
                <a:ea typeface="Arial"/>
                <a:cs typeface="Arial"/>
                <a:sym typeface="Arial"/>
              </a:rPr>
              <a:t>Marie-Joël Bergeron-Savard</a:t>
            </a:r>
            <a:br>
              <a:rPr lang="fr-FR" sz="4400">
                <a:latin typeface="Arial"/>
                <a:ea typeface="Arial"/>
                <a:cs typeface="Arial"/>
                <a:sym typeface="Arial"/>
              </a:rPr>
            </a:br>
            <a:r>
              <a:rPr lang="fr-FR" sz="4400">
                <a:latin typeface="Arial"/>
                <a:ea typeface="Arial"/>
                <a:cs typeface="Arial"/>
                <a:sym typeface="Arial"/>
              </a:rPr>
              <a:t>Chargée de projet de l’incubateur Sismic</a:t>
            </a:r>
            <a:r>
              <a:rPr lang="fr-FR" sz="4800">
                <a:latin typeface="Arial"/>
                <a:ea typeface="Arial"/>
                <a:cs typeface="Arial"/>
                <a:sym typeface="Arial"/>
              </a:rPr>
              <a:t/>
            </a:r>
            <a:br>
              <a:rPr lang="fr-FR" sz="4800">
                <a:latin typeface="Arial"/>
                <a:ea typeface="Arial"/>
                <a:cs typeface="Arial"/>
                <a:sym typeface="Arial"/>
              </a:rPr>
            </a:br>
            <a:r>
              <a:rPr lang="fr-FR" sz="3600">
                <a:latin typeface="Arial"/>
                <a:ea typeface="Arial"/>
                <a:cs typeface="Arial"/>
                <a:sym typeface="Arial"/>
              </a:rPr>
              <a:t>418 264-7728</a:t>
            </a:r>
            <a:br>
              <a:rPr lang="fr-FR" sz="3600">
                <a:latin typeface="Arial"/>
                <a:ea typeface="Arial"/>
                <a:cs typeface="Arial"/>
                <a:sym typeface="Arial"/>
              </a:rPr>
            </a:br>
            <a:r>
              <a:rPr lang="fr-FR" sz="3600">
                <a:latin typeface="Arial"/>
                <a:ea typeface="Arial"/>
                <a:cs typeface="Arial"/>
                <a:sym typeface="Arial"/>
              </a:rPr>
              <a:t>sismic@tresca.ca  </a:t>
            </a:r>
            <a:endParaRPr sz="3600">
              <a:latin typeface="Arial"/>
              <a:ea typeface="Arial"/>
              <a:cs typeface="Arial"/>
              <a:sym typeface="Arial"/>
            </a:endParaRPr>
          </a:p>
        </p:txBody>
      </p:sp>
      <p:sp>
        <p:nvSpPr>
          <p:cNvPr id="850" name="Google Shape;850;p24"/>
          <p:cNvSpPr/>
          <p:nvPr/>
        </p:nvSpPr>
        <p:spPr>
          <a:xfrm>
            <a:off x="0" y="352698"/>
            <a:ext cx="831850" cy="4093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Libre Franklin"/>
              <a:buNone/>
            </a:pPr>
            <a:endParaRPr sz="1800" b="0" i="0" u="none" strike="noStrike" cap="none">
              <a:solidFill>
                <a:srgbClr val="004650"/>
              </a:solidFill>
              <a:latin typeface="Libre Franklin"/>
              <a:ea typeface="Libre Franklin"/>
              <a:cs typeface="Libre Franklin"/>
              <a:sym typeface="Libre Franklin"/>
            </a:endParaRPr>
          </a:p>
        </p:txBody>
      </p:sp>
      <p:pic>
        <p:nvPicPr>
          <p:cNvPr id="851" name="Google Shape;851;p24"/>
          <p:cNvPicPr preferRelativeResize="0"/>
          <p:nvPr/>
        </p:nvPicPr>
        <p:blipFill rotWithShape="1">
          <a:blip r:embed="rId3">
            <a:alphaModFix/>
          </a:blip>
          <a:srcRect l="-46" t="6334" r="46" b="26163"/>
          <a:stretch/>
        </p:blipFill>
        <p:spPr>
          <a:xfrm>
            <a:off x="9297410" y="1358892"/>
            <a:ext cx="2666862" cy="2666862"/>
          </a:xfrm>
          <a:prstGeom prst="flowChartConnector">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
          <p:cNvSpPr txBox="1">
            <a:spLocks noGrp="1"/>
          </p:cNvSpPr>
          <p:nvPr>
            <p:ph type="body" idx="1"/>
          </p:nvPr>
        </p:nvSpPr>
        <p:spPr>
          <a:xfrm>
            <a:off x="993569" y="1544135"/>
            <a:ext cx="10368975" cy="4601831"/>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2500"/>
              <a:buFont typeface="Constantia"/>
              <a:buAutoNum type="arabicPeriod"/>
            </a:pPr>
            <a:r>
              <a:rPr lang="fr-FR" sz="2500" dirty="0">
                <a:latin typeface="Arial"/>
                <a:ea typeface="Arial"/>
                <a:cs typeface="Arial"/>
                <a:sym typeface="Arial"/>
              </a:rPr>
              <a:t>Une entreprise d’économie sociale a majoritairement recours aux donations et au financement du gouvernement</a:t>
            </a:r>
            <a:r>
              <a:rPr lang="fr-FR" sz="2500" dirty="0" smtClean="0">
                <a:latin typeface="Arial"/>
                <a:ea typeface="Arial"/>
                <a:cs typeface="Arial"/>
                <a:sym typeface="Arial"/>
              </a:rPr>
              <a:t>.</a:t>
            </a:r>
          </a:p>
          <a:p>
            <a:pPr marL="457200" lvl="0" indent="-457200" algn="l" rtl="0">
              <a:lnSpc>
                <a:spcPct val="90000"/>
              </a:lnSpc>
              <a:spcBef>
                <a:spcPts val="0"/>
              </a:spcBef>
              <a:spcAft>
                <a:spcPts val="0"/>
              </a:spcAft>
              <a:buClr>
                <a:schemeClr val="dk1"/>
              </a:buClr>
              <a:buSzPts val="2500"/>
              <a:buFont typeface="Constantia"/>
              <a:buAutoNum type="arabicPeriod"/>
            </a:pPr>
            <a:r>
              <a:rPr lang="fr-CA" sz="2400" dirty="0" smtClean="0">
                <a:latin typeface="Arial"/>
                <a:ea typeface="Arial"/>
                <a:cs typeface="Arial"/>
                <a:sym typeface="Arial"/>
              </a:rPr>
              <a:t>Plusieurs </a:t>
            </a:r>
            <a:r>
              <a:rPr lang="fr-CA" sz="2400" dirty="0">
                <a:latin typeface="Arial"/>
                <a:ea typeface="Arial"/>
                <a:cs typeface="Arial"/>
                <a:sym typeface="Arial"/>
              </a:rPr>
              <a:t>missions peuvent être remplies par les entreprises d’économie sociale.</a:t>
            </a:r>
            <a:endParaRPr lang="fr-FR" dirty="0"/>
          </a:p>
          <a:p>
            <a:pPr indent="-457200">
              <a:spcBef>
                <a:spcPts val="0"/>
              </a:spcBef>
              <a:buSzPts val="2500"/>
              <a:buFont typeface="Constantia"/>
              <a:buAutoNum type="arabicPeriod"/>
            </a:pPr>
            <a:r>
              <a:rPr lang="fr-CA" sz="2400" dirty="0">
                <a:latin typeface="Arial"/>
                <a:ea typeface="Arial"/>
                <a:cs typeface="Arial"/>
                <a:sym typeface="Arial"/>
              </a:rPr>
              <a:t>Il est important que l’entreprise collective fasse des profits</a:t>
            </a:r>
            <a:r>
              <a:rPr lang="fr-CA" sz="2400" dirty="0" smtClean="0">
                <a:latin typeface="Arial"/>
                <a:ea typeface="Arial"/>
                <a:cs typeface="Arial"/>
                <a:sym typeface="Arial"/>
              </a:rPr>
              <a:t>.</a:t>
            </a:r>
          </a:p>
          <a:p>
            <a:pPr indent="-457200">
              <a:spcBef>
                <a:spcPts val="0"/>
              </a:spcBef>
              <a:buSzPts val="2500"/>
              <a:buFont typeface="Constantia"/>
              <a:buAutoNum type="arabicPeriod"/>
            </a:pPr>
            <a:r>
              <a:rPr lang="fr-FR" sz="2500" dirty="0" smtClean="0">
                <a:latin typeface="Arial"/>
                <a:ea typeface="Arial"/>
                <a:cs typeface="Arial"/>
                <a:sym typeface="Arial"/>
              </a:rPr>
              <a:t>Toutes </a:t>
            </a:r>
            <a:r>
              <a:rPr lang="fr-FR" sz="2500" dirty="0">
                <a:latin typeface="Arial"/>
                <a:ea typeface="Arial"/>
                <a:cs typeface="Arial"/>
                <a:sym typeface="Arial"/>
              </a:rPr>
              <a:t>les décisions sont prises à l’unanimité.</a:t>
            </a:r>
            <a:endParaRPr dirty="0"/>
          </a:p>
          <a:p>
            <a:pPr marL="457200" lvl="0" indent="-457200" algn="l" rtl="0">
              <a:lnSpc>
                <a:spcPct val="90000"/>
              </a:lnSpc>
              <a:spcBef>
                <a:spcPts val="1000"/>
              </a:spcBef>
              <a:spcAft>
                <a:spcPts val="0"/>
              </a:spcAft>
              <a:buClr>
                <a:schemeClr val="dk1"/>
              </a:buClr>
              <a:buSzPts val="2500"/>
              <a:buFont typeface="Constantia"/>
              <a:buAutoNum type="arabicPeriod"/>
            </a:pPr>
            <a:r>
              <a:rPr lang="fr-FR" sz="2500" dirty="0">
                <a:latin typeface="Arial"/>
                <a:ea typeface="Arial"/>
                <a:cs typeface="Arial"/>
                <a:sym typeface="Arial"/>
              </a:rPr>
              <a:t>Elles ont une courte durée de vie.</a:t>
            </a:r>
            <a:endParaRPr dirty="0"/>
          </a:p>
          <a:p>
            <a:pPr marL="457200" lvl="0" indent="-457200" algn="l" rtl="0">
              <a:lnSpc>
                <a:spcPct val="90000"/>
              </a:lnSpc>
              <a:spcBef>
                <a:spcPts val="1000"/>
              </a:spcBef>
              <a:spcAft>
                <a:spcPts val="0"/>
              </a:spcAft>
              <a:buClr>
                <a:schemeClr val="dk1"/>
              </a:buClr>
              <a:buSzPts val="2500"/>
              <a:buFont typeface="Constantia"/>
              <a:buAutoNum type="arabicPeriod"/>
            </a:pPr>
            <a:r>
              <a:rPr lang="fr-FR" sz="2500" dirty="0">
                <a:latin typeface="Arial"/>
                <a:ea typeface="Arial"/>
                <a:cs typeface="Arial"/>
                <a:sym typeface="Arial"/>
              </a:rPr>
              <a:t>Dans une coopérative de travailleurs, les membres doivent avoir le même salaire</a:t>
            </a:r>
            <a:r>
              <a:rPr lang="fr-FR" sz="2500" dirty="0" smtClean="0">
                <a:latin typeface="Arial"/>
                <a:ea typeface="Arial"/>
                <a:cs typeface="Arial"/>
                <a:sym typeface="Arial"/>
              </a:rPr>
              <a:t>.</a:t>
            </a:r>
          </a:p>
          <a:p>
            <a:pPr indent="-457200">
              <a:buSzPts val="2500"/>
              <a:buFont typeface="Constantia"/>
              <a:buAutoNum type="arabicPeriod"/>
            </a:pPr>
            <a:r>
              <a:rPr lang="fr-FR" sz="2500" dirty="0">
                <a:latin typeface="Arial"/>
                <a:ea typeface="Arial"/>
                <a:cs typeface="Arial"/>
                <a:sym typeface="Arial"/>
              </a:rPr>
              <a:t>Vos connaissances et compétences peuvent être utiles pour les entreprises collectives.</a:t>
            </a:r>
          </a:p>
          <a:p>
            <a:pPr marL="457200" lvl="0" indent="-457200" algn="l" rtl="0">
              <a:lnSpc>
                <a:spcPct val="90000"/>
              </a:lnSpc>
              <a:spcBef>
                <a:spcPts val="1000"/>
              </a:spcBef>
              <a:spcAft>
                <a:spcPts val="0"/>
              </a:spcAft>
              <a:buClr>
                <a:schemeClr val="dk1"/>
              </a:buClr>
              <a:buSzPts val="2500"/>
              <a:buFont typeface="Constantia"/>
              <a:buAutoNum type="arabicPeriod"/>
            </a:pPr>
            <a:endParaRPr sz="2500" dirty="0">
              <a:latin typeface="Arial"/>
              <a:ea typeface="Arial"/>
              <a:cs typeface="Arial"/>
              <a:sym typeface="Arial"/>
            </a:endParaRPr>
          </a:p>
        </p:txBody>
      </p:sp>
      <p:sp>
        <p:nvSpPr>
          <p:cNvPr id="857" name="Google Shape;857;p3"/>
          <p:cNvSpPr txBox="1">
            <a:spLocks noGrp="1"/>
          </p:cNvSpPr>
          <p:nvPr>
            <p:ph type="title"/>
          </p:nvPr>
        </p:nvSpPr>
        <p:spPr>
          <a:xfrm>
            <a:off x="1007603" y="463282"/>
            <a:ext cx="6180882" cy="3660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Arial"/>
              <a:buNone/>
            </a:pPr>
            <a:r>
              <a:rPr lang="fr-FR" sz="4800"/>
              <a:t>Vrai ou faux ?</a:t>
            </a:r>
            <a:endParaRPr sz="4800"/>
          </a:p>
        </p:txBody>
      </p:sp>
      <p:sp>
        <p:nvSpPr>
          <p:cNvPr id="858" name="Google Shape;858;p3"/>
          <p:cNvSpPr/>
          <p:nvPr/>
        </p:nvSpPr>
        <p:spPr>
          <a:xfrm>
            <a:off x="479685" y="463282"/>
            <a:ext cx="284813" cy="366004"/>
          </a:xfrm>
          <a:prstGeom prst="rect">
            <a:avLst/>
          </a:prstGeom>
          <a:solidFill>
            <a:srgbClr val="FFD800"/>
          </a:solidFill>
          <a:ln w="12700" cap="flat" cmpd="sng">
            <a:solidFill>
              <a:srgbClr val="FFD8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652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3"/>
        <p:cNvGrpSpPr/>
        <p:nvPr/>
      </p:nvGrpSpPr>
      <p:grpSpPr>
        <a:xfrm>
          <a:off x="0" y="0"/>
          <a:ext cx="0" cy="0"/>
          <a:chOff x="0" y="0"/>
          <a:chExt cx="0" cy="0"/>
        </a:xfrm>
      </p:grpSpPr>
      <p:sp>
        <p:nvSpPr>
          <p:cNvPr id="864" name="Google Shape;864;g142f66610c4_0_45"/>
          <p:cNvSpPr/>
          <p:nvPr/>
        </p:nvSpPr>
        <p:spPr>
          <a:xfrm>
            <a:off x="838200" y="1322025"/>
            <a:ext cx="6135600" cy="21831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fr-FR" sz="3600" b="1">
                <a:solidFill>
                  <a:schemeClr val="dk1"/>
                </a:solidFill>
              </a:rPr>
              <a:t>Évaluation d’aujourd’hui</a:t>
            </a:r>
            <a:endParaRPr sz="3600" b="1">
              <a:solidFill>
                <a:schemeClr val="dk1"/>
              </a:solidFill>
            </a:endParaRPr>
          </a:p>
          <a:p>
            <a:pPr marL="0" lvl="0" indent="0" algn="ctr" rtl="0">
              <a:lnSpc>
                <a:spcPct val="90000"/>
              </a:lnSpc>
              <a:spcBef>
                <a:spcPts val="0"/>
              </a:spcBef>
              <a:spcAft>
                <a:spcPts val="0"/>
              </a:spcAft>
              <a:buNone/>
            </a:pPr>
            <a:r>
              <a:rPr lang="fr-FR" sz="3600" u="sng">
                <a:solidFill>
                  <a:schemeClr val="accent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https://bit.ly/3ha7kYh</a:t>
            </a:r>
            <a:endParaRPr sz="3600" u="sng">
              <a:solidFill>
                <a:schemeClr val="accent2"/>
              </a:solidFill>
            </a:endParaRPr>
          </a:p>
          <a:p>
            <a:pPr marL="0" lvl="0" indent="0" algn="ctr" rtl="0">
              <a:lnSpc>
                <a:spcPct val="90000"/>
              </a:lnSpc>
              <a:spcBef>
                <a:spcPts val="0"/>
              </a:spcBef>
              <a:spcAft>
                <a:spcPts val="0"/>
              </a:spcAft>
              <a:buClr>
                <a:schemeClr val="dk1"/>
              </a:buClr>
              <a:buSzPts val="4800"/>
              <a:buFont typeface="Arial"/>
              <a:buNone/>
            </a:pPr>
            <a:r>
              <a:rPr lang="fr-FR" sz="3600">
                <a:solidFill>
                  <a:schemeClr val="dk1"/>
                </a:solidFill>
              </a:rPr>
              <a:t>Y en majuscule</a:t>
            </a:r>
            <a:endParaRPr sz="4800">
              <a:solidFill>
                <a:schemeClr val="dk1"/>
              </a:solidFill>
            </a:endParaRPr>
          </a:p>
          <a:p>
            <a:pPr marL="0" marR="0" lvl="0" indent="0" algn="ctr" rtl="0">
              <a:lnSpc>
                <a:spcPct val="100000"/>
              </a:lnSpc>
              <a:spcBef>
                <a:spcPts val="0"/>
              </a:spcBef>
              <a:spcAft>
                <a:spcPts val="0"/>
              </a:spcAft>
              <a:buClr>
                <a:schemeClr val="dk1"/>
              </a:buClr>
              <a:buSzPts val="3600"/>
              <a:buFont typeface="Libre Franklin"/>
              <a:buNone/>
            </a:pPr>
            <a:endParaRPr sz="3600" b="1" i="0" u="none" strike="noStrike" cap="none">
              <a:solidFill>
                <a:srgbClr val="00465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400"/>
              <a:buFont typeface="Libre Franklin"/>
              <a:buNone/>
            </a:pPr>
            <a:endParaRPr sz="2400" b="1" i="0" u="none" strike="noStrike" cap="none">
              <a:solidFill>
                <a:srgbClr val="004650"/>
              </a:solidFill>
              <a:latin typeface="Arial"/>
              <a:ea typeface="Arial"/>
              <a:cs typeface="Arial"/>
              <a:sym typeface="Arial"/>
            </a:endParaRPr>
          </a:p>
        </p:txBody>
      </p:sp>
      <p:pic>
        <p:nvPicPr>
          <p:cNvPr id="865" name="Google Shape;865;g142f66610c4_0_45"/>
          <p:cNvPicPr preferRelativeResize="0"/>
          <p:nvPr/>
        </p:nvPicPr>
        <p:blipFill>
          <a:blip r:embed="rId5">
            <a:alphaModFix/>
          </a:blip>
          <a:stretch>
            <a:fillRect/>
          </a:stretch>
        </p:blipFill>
        <p:spPr>
          <a:xfrm>
            <a:off x="2471750" y="2840176"/>
            <a:ext cx="3381350" cy="3381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74"/>
        <p:cNvGrpSpPr/>
        <p:nvPr/>
      </p:nvGrpSpPr>
      <p:grpSpPr>
        <a:xfrm>
          <a:off x="0" y="0"/>
          <a:ext cx="0" cy="0"/>
          <a:chOff x="0" y="0"/>
          <a:chExt cx="0" cy="0"/>
        </a:xfrm>
      </p:grpSpPr>
      <p:sp>
        <p:nvSpPr>
          <p:cNvPr id="975" name="Google Shape;975;p23"/>
          <p:cNvSpPr txBox="1">
            <a:spLocks noGrp="1"/>
          </p:cNvSpPr>
          <p:nvPr>
            <p:ph type="title"/>
          </p:nvPr>
        </p:nvSpPr>
        <p:spPr>
          <a:xfrm>
            <a:off x="569843" y="2366652"/>
            <a:ext cx="10515600" cy="236068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Font typeface="Arial"/>
              <a:buNone/>
            </a:pPr>
            <a:r>
              <a:rPr lang="fr-FR" sz="2500">
                <a:latin typeface="Arial"/>
                <a:ea typeface="Arial"/>
                <a:cs typeface="Arial"/>
                <a:sym typeface="Arial"/>
              </a:rPr>
              <a:t>Seul et unique </a:t>
            </a:r>
            <a:r>
              <a:rPr lang="fr-FR" sz="2500" b="1">
                <a:latin typeface="Arial"/>
                <a:ea typeface="Arial"/>
                <a:cs typeface="Arial"/>
                <a:sym typeface="Arial"/>
              </a:rPr>
              <a:t>incubateur d’entreprises collectives destiné aux jeunes âgés de 18 à 29 ans de la Chaudière-Appalaches </a:t>
            </a:r>
            <a:r>
              <a:rPr lang="fr-FR" sz="2500">
                <a:latin typeface="Arial"/>
                <a:ea typeface="Arial"/>
                <a:cs typeface="Arial"/>
                <a:sym typeface="Arial"/>
              </a:rPr>
              <a:t>offrant plusieurs ateliers subdiviser en </a:t>
            </a:r>
            <a:r>
              <a:rPr lang="fr-FR" sz="2500" b="1">
                <a:latin typeface="Arial"/>
                <a:ea typeface="Arial"/>
                <a:cs typeface="Arial"/>
                <a:sym typeface="Arial"/>
              </a:rPr>
              <a:t>3 phases contenant plusieurs ateliers</a:t>
            </a:r>
            <a:r>
              <a:rPr lang="fr-FR" sz="2500">
                <a:latin typeface="Arial"/>
                <a:ea typeface="Arial"/>
                <a:cs typeface="Arial"/>
                <a:sym typeface="Arial"/>
              </a:rPr>
              <a:t>. </a:t>
            </a:r>
            <a:br>
              <a:rPr lang="fr-FR" sz="2500">
                <a:latin typeface="Arial"/>
                <a:ea typeface="Arial"/>
                <a:cs typeface="Arial"/>
                <a:sym typeface="Arial"/>
              </a:rPr>
            </a:br>
            <a:r>
              <a:rPr lang="fr-FR" sz="2500">
                <a:latin typeface="Arial"/>
                <a:ea typeface="Arial"/>
                <a:cs typeface="Arial"/>
                <a:sym typeface="Arial"/>
              </a:rPr>
              <a:t/>
            </a:r>
            <a:br>
              <a:rPr lang="fr-FR" sz="2500">
                <a:latin typeface="Arial"/>
                <a:ea typeface="Arial"/>
                <a:cs typeface="Arial"/>
                <a:sym typeface="Arial"/>
              </a:rPr>
            </a:br>
            <a:r>
              <a:rPr lang="fr-FR" sz="2500">
                <a:latin typeface="Arial"/>
                <a:ea typeface="Arial"/>
                <a:cs typeface="Arial"/>
                <a:sym typeface="Arial"/>
              </a:rPr>
              <a:t>- </a:t>
            </a:r>
            <a:r>
              <a:rPr lang="fr-FR" sz="2500" b="1">
                <a:latin typeface="Arial"/>
                <a:ea typeface="Arial"/>
                <a:cs typeface="Arial"/>
                <a:sym typeface="Arial"/>
              </a:rPr>
              <a:t>l’idéation</a:t>
            </a:r>
            <a:r>
              <a:rPr lang="fr-FR" sz="2500">
                <a:latin typeface="Arial"/>
                <a:ea typeface="Arial"/>
                <a:cs typeface="Arial"/>
                <a:sym typeface="Arial"/>
              </a:rPr>
              <a:t>;</a:t>
            </a:r>
            <a:br>
              <a:rPr lang="fr-FR" sz="2500">
                <a:latin typeface="Arial"/>
                <a:ea typeface="Arial"/>
                <a:cs typeface="Arial"/>
                <a:sym typeface="Arial"/>
              </a:rPr>
            </a:br>
            <a:r>
              <a:rPr lang="fr-FR" sz="2500">
                <a:latin typeface="Arial"/>
                <a:ea typeface="Arial"/>
                <a:cs typeface="Arial"/>
                <a:sym typeface="Arial"/>
              </a:rPr>
              <a:t>- </a:t>
            </a:r>
            <a:r>
              <a:rPr lang="fr-FR" sz="2500" b="1">
                <a:latin typeface="Arial"/>
                <a:ea typeface="Arial"/>
                <a:cs typeface="Arial"/>
                <a:sym typeface="Arial"/>
              </a:rPr>
              <a:t>le prototypage;</a:t>
            </a:r>
            <a:r>
              <a:rPr lang="fr-FR" sz="2500">
                <a:latin typeface="Arial"/>
                <a:ea typeface="Arial"/>
                <a:cs typeface="Arial"/>
                <a:sym typeface="Arial"/>
              </a:rPr>
              <a:t/>
            </a:r>
            <a:br>
              <a:rPr lang="fr-FR" sz="2500">
                <a:latin typeface="Arial"/>
                <a:ea typeface="Arial"/>
                <a:cs typeface="Arial"/>
                <a:sym typeface="Arial"/>
              </a:rPr>
            </a:br>
            <a:r>
              <a:rPr lang="fr-FR" sz="2500">
                <a:latin typeface="Arial"/>
                <a:ea typeface="Arial"/>
                <a:cs typeface="Arial"/>
                <a:sym typeface="Arial"/>
              </a:rPr>
              <a:t>- </a:t>
            </a:r>
            <a:r>
              <a:rPr lang="fr-FR" sz="2500" b="1">
                <a:latin typeface="Arial"/>
                <a:ea typeface="Arial"/>
                <a:cs typeface="Arial"/>
                <a:sym typeface="Arial"/>
              </a:rPr>
              <a:t>la propulsion.</a:t>
            </a:r>
            <a:r>
              <a:rPr lang="fr-FR" sz="2500">
                <a:latin typeface="Arial"/>
                <a:ea typeface="Arial"/>
                <a:cs typeface="Arial"/>
                <a:sym typeface="Arial"/>
              </a:rPr>
              <a:t/>
            </a:r>
            <a:br>
              <a:rPr lang="fr-FR" sz="2500">
                <a:latin typeface="Arial"/>
                <a:ea typeface="Arial"/>
                <a:cs typeface="Arial"/>
                <a:sym typeface="Arial"/>
              </a:rPr>
            </a:br>
            <a:endParaRPr sz="2500">
              <a:latin typeface="Arial"/>
              <a:ea typeface="Arial"/>
              <a:cs typeface="Arial"/>
              <a:sym typeface="Arial"/>
            </a:endParaRPr>
          </a:p>
        </p:txBody>
      </p:sp>
      <p:sp>
        <p:nvSpPr>
          <p:cNvPr id="976" name="Google Shape;976;p23"/>
          <p:cNvSpPr txBox="1">
            <a:spLocks noGrp="1"/>
          </p:cNvSpPr>
          <p:nvPr>
            <p:ph type="body" idx="2"/>
          </p:nvPr>
        </p:nvSpPr>
        <p:spPr>
          <a:xfrm>
            <a:off x="753036" y="373894"/>
            <a:ext cx="5901459" cy="34100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2"/>
              </a:buClr>
              <a:buSzPts val="2000"/>
              <a:buNone/>
            </a:pPr>
            <a:endParaRPr/>
          </a:p>
        </p:txBody>
      </p:sp>
      <p:pic>
        <p:nvPicPr>
          <p:cNvPr id="977" name="Google Shape;977;p23"/>
          <p:cNvPicPr preferRelativeResize="0"/>
          <p:nvPr/>
        </p:nvPicPr>
        <p:blipFill rotWithShape="1">
          <a:blip r:embed="rId3">
            <a:alphaModFix/>
          </a:blip>
          <a:srcRect b="27436"/>
          <a:stretch/>
        </p:blipFill>
        <p:spPr>
          <a:xfrm>
            <a:off x="354248" y="0"/>
            <a:ext cx="4575048" cy="1992758"/>
          </a:xfrm>
          <a:prstGeom prst="rect">
            <a:avLst/>
          </a:prstGeom>
          <a:noFill/>
          <a:ln>
            <a:noFill/>
          </a:ln>
        </p:spPr>
      </p:pic>
      <p:pic>
        <p:nvPicPr>
          <p:cNvPr id="978" name="Google Shape;978;p23"/>
          <p:cNvPicPr preferRelativeResize="0"/>
          <p:nvPr/>
        </p:nvPicPr>
        <p:blipFill rotWithShape="1">
          <a:blip r:embed="rId4">
            <a:alphaModFix/>
          </a:blip>
          <a:srcRect/>
          <a:stretch/>
        </p:blipFill>
        <p:spPr>
          <a:xfrm>
            <a:off x="3949288" y="5251423"/>
            <a:ext cx="2863920" cy="1242315"/>
          </a:xfrm>
          <a:prstGeom prst="rect">
            <a:avLst/>
          </a:prstGeom>
          <a:noFill/>
          <a:ln>
            <a:noFill/>
          </a:ln>
        </p:spPr>
      </p:pic>
      <p:pic>
        <p:nvPicPr>
          <p:cNvPr id="979" name="Google Shape;979;p23"/>
          <p:cNvPicPr preferRelativeResize="0"/>
          <p:nvPr/>
        </p:nvPicPr>
        <p:blipFill rotWithShape="1">
          <a:blip r:embed="rId5">
            <a:alphaModFix/>
          </a:blip>
          <a:srcRect/>
          <a:stretch/>
        </p:blipFill>
        <p:spPr>
          <a:xfrm>
            <a:off x="7111365" y="5724846"/>
            <a:ext cx="1969770" cy="609600"/>
          </a:xfrm>
          <a:prstGeom prst="rect">
            <a:avLst/>
          </a:prstGeom>
          <a:noFill/>
          <a:ln>
            <a:noFill/>
          </a:ln>
        </p:spPr>
      </p:pic>
      <p:pic>
        <p:nvPicPr>
          <p:cNvPr id="980" name="Google Shape;980;p23"/>
          <p:cNvPicPr preferRelativeResize="0"/>
          <p:nvPr/>
        </p:nvPicPr>
        <p:blipFill rotWithShape="1">
          <a:blip r:embed="rId6">
            <a:alphaModFix/>
          </a:blip>
          <a:srcRect/>
          <a:stretch/>
        </p:blipFill>
        <p:spPr>
          <a:xfrm>
            <a:off x="9734546" y="5375402"/>
            <a:ext cx="1962734" cy="1308489"/>
          </a:xfrm>
          <a:prstGeom prst="rect">
            <a:avLst/>
          </a:prstGeom>
          <a:noFill/>
          <a:ln>
            <a:noFill/>
          </a:ln>
        </p:spPr>
      </p:pic>
      <p:sp>
        <p:nvSpPr>
          <p:cNvPr id="981" name="Google Shape;981;p23"/>
          <p:cNvSpPr txBox="1"/>
          <p:nvPr/>
        </p:nvSpPr>
        <p:spPr>
          <a:xfrm>
            <a:off x="4031908" y="4851313"/>
            <a:ext cx="238125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Arial"/>
                <a:ea typeface="Arial"/>
                <a:cs typeface="Arial"/>
                <a:sym typeface="Arial"/>
              </a:rPr>
              <a:t>Initié par</a:t>
            </a:r>
            <a:endParaRPr sz="2000" b="0" i="0" u="none" strike="noStrike" cap="none">
              <a:solidFill>
                <a:schemeClr val="dk1"/>
              </a:solidFill>
              <a:latin typeface="Arial"/>
              <a:ea typeface="Arial"/>
              <a:cs typeface="Arial"/>
              <a:sym typeface="Arial"/>
            </a:endParaRPr>
          </a:p>
        </p:txBody>
      </p:sp>
      <p:sp>
        <p:nvSpPr>
          <p:cNvPr id="982" name="Google Shape;982;p23"/>
          <p:cNvSpPr txBox="1"/>
          <p:nvPr/>
        </p:nvSpPr>
        <p:spPr>
          <a:xfrm>
            <a:off x="6905623" y="4851313"/>
            <a:ext cx="238125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Arial"/>
                <a:ea typeface="Arial"/>
                <a:cs typeface="Arial"/>
                <a:sym typeface="Arial"/>
              </a:rPr>
              <a:t>Financé par</a:t>
            </a:r>
            <a:endParaRPr sz="2000" b="0" i="0" u="none" strike="noStrike" cap="none">
              <a:solidFill>
                <a:schemeClr val="dk1"/>
              </a:solidFill>
              <a:latin typeface="Arial"/>
              <a:ea typeface="Arial"/>
              <a:cs typeface="Arial"/>
              <a:sym typeface="Arial"/>
            </a:endParaRPr>
          </a:p>
        </p:txBody>
      </p:sp>
      <p:sp>
        <p:nvSpPr>
          <p:cNvPr id="983" name="Google Shape;983;p23"/>
          <p:cNvSpPr txBox="1"/>
          <p:nvPr/>
        </p:nvSpPr>
        <p:spPr>
          <a:xfrm>
            <a:off x="9525286" y="4851313"/>
            <a:ext cx="238125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Arial"/>
                <a:ea typeface="Arial"/>
                <a:cs typeface="Arial"/>
                <a:sym typeface="Arial"/>
              </a:rPr>
              <a:t>Propulsé par</a:t>
            </a:r>
            <a:endParaRPr sz="20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87"/>
        <p:cNvGrpSpPr/>
        <p:nvPr/>
      </p:nvGrpSpPr>
      <p:grpSpPr>
        <a:xfrm>
          <a:off x="0" y="0"/>
          <a:ext cx="0" cy="0"/>
          <a:chOff x="0" y="0"/>
          <a:chExt cx="0" cy="0"/>
        </a:xfrm>
      </p:grpSpPr>
      <p:sp>
        <p:nvSpPr>
          <p:cNvPr id="988" name="Google Shape;988;p22"/>
          <p:cNvSpPr txBox="1">
            <a:spLocks noGrp="1"/>
          </p:cNvSpPr>
          <p:nvPr>
            <p:ph type="body" idx="1"/>
          </p:nvPr>
        </p:nvSpPr>
        <p:spPr>
          <a:xfrm>
            <a:off x="765349" y="1285103"/>
            <a:ext cx="10515600" cy="3756454"/>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2"/>
              </a:buClr>
              <a:buSzPts val="2500"/>
              <a:buAutoNum type="arabicPeriod"/>
            </a:pPr>
            <a:r>
              <a:rPr lang="fr-FR" sz="2500">
                <a:latin typeface="Arial"/>
                <a:ea typeface="Arial"/>
                <a:cs typeface="Arial"/>
                <a:sym typeface="Arial"/>
              </a:rPr>
              <a:t>Valoriser l’économie sociale, ses principes et ses retombées sur le territoire</a:t>
            </a:r>
            <a:endParaRPr/>
          </a:p>
          <a:p>
            <a:pPr marL="457200" lvl="0" indent="-457200" algn="l" rtl="0">
              <a:lnSpc>
                <a:spcPct val="90000"/>
              </a:lnSpc>
              <a:spcBef>
                <a:spcPts val="1000"/>
              </a:spcBef>
              <a:spcAft>
                <a:spcPts val="0"/>
              </a:spcAft>
              <a:buClr>
                <a:schemeClr val="dk2"/>
              </a:buClr>
              <a:buSzPts val="2500"/>
              <a:buAutoNum type="arabicPeriod"/>
            </a:pPr>
            <a:r>
              <a:rPr lang="fr-FR" sz="2500">
                <a:latin typeface="Arial"/>
                <a:ea typeface="Arial"/>
                <a:cs typeface="Arial"/>
                <a:sym typeface="Arial"/>
              </a:rPr>
              <a:t>Renforcer les entreprises d’économie sociale</a:t>
            </a:r>
            <a:endParaRPr/>
          </a:p>
          <a:p>
            <a:pPr marL="457200" lvl="0" indent="-457200" algn="l" rtl="0">
              <a:lnSpc>
                <a:spcPct val="90000"/>
              </a:lnSpc>
              <a:spcBef>
                <a:spcPts val="1000"/>
              </a:spcBef>
              <a:spcAft>
                <a:spcPts val="0"/>
              </a:spcAft>
              <a:buClr>
                <a:schemeClr val="dk2"/>
              </a:buClr>
              <a:buSzPts val="2500"/>
              <a:buAutoNum type="arabicPeriod"/>
            </a:pPr>
            <a:r>
              <a:rPr lang="fr-FR" sz="2500">
                <a:latin typeface="Arial"/>
                <a:ea typeface="Arial"/>
                <a:cs typeface="Arial"/>
                <a:sym typeface="Arial"/>
              </a:rPr>
              <a:t>Soutenir l’émergence de l’économie sociale comme modèle entrepreneurial de développement territorial</a:t>
            </a:r>
            <a:endParaRPr/>
          </a:p>
          <a:p>
            <a:pPr marL="457200" lvl="0" indent="-457200" algn="l" rtl="0">
              <a:lnSpc>
                <a:spcPct val="90000"/>
              </a:lnSpc>
              <a:spcBef>
                <a:spcPts val="1000"/>
              </a:spcBef>
              <a:spcAft>
                <a:spcPts val="0"/>
              </a:spcAft>
              <a:buClr>
                <a:schemeClr val="dk2"/>
              </a:buClr>
              <a:buSzPts val="2500"/>
              <a:buAutoNum type="arabicPeriod"/>
            </a:pPr>
            <a:r>
              <a:rPr lang="fr-FR" sz="2500">
                <a:latin typeface="Arial"/>
                <a:ea typeface="Arial"/>
                <a:cs typeface="Arial"/>
                <a:sym typeface="Arial"/>
              </a:rPr>
              <a:t>Déployer un écosystème de soutien fort</a:t>
            </a:r>
            <a:endParaRPr sz="2500">
              <a:latin typeface="Arial"/>
              <a:ea typeface="Arial"/>
              <a:cs typeface="Arial"/>
              <a:sym typeface="Arial"/>
            </a:endParaRPr>
          </a:p>
        </p:txBody>
      </p:sp>
      <p:sp>
        <p:nvSpPr>
          <p:cNvPr id="989" name="Google Shape;989;p22"/>
          <p:cNvSpPr txBox="1">
            <a:spLocks noGrp="1"/>
          </p:cNvSpPr>
          <p:nvPr>
            <p:ph type="body" idx="2"/>
          </p:nvPr>
        </p:nvSpPr>
        <p:spPr>
          <a:xfrm>
            <a:off x="753036" y="373894"/>
            <a:ext cx="10195050" cy="3180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600"/>
              <a:buNone/>
            </a:pPr>
            <a:r>
              <a:rPr lang="fr-FR" sz="3600"/>
              <a:t>La Table régionale d’économie sociale de Chaudière-Appalaches</a:t>
            </a:r>
            <a:endParaRPr sz="3600"/>
          </a:p>
        </p:txBody>
      </p:sp>
      <p:pic>
        <p:nvPicPr>
          <p:cNvPr id="990" name="Google Shape;990;p22"/>
          <p:cNvPicPr preferRelativeResize="0"/>
          <p:nvPr/>
        </p:nvPicPr>
        <p:blipFill rotWithShape="1">
          <a:blip r:embed="rId3">
            <a:alphaModFix/>
          </a:blip>
          <a:srcRect/>
          <a:stretch/>
        </p:blipFill>
        <p:spPr>
          <a:xfrm>
            <a:off x="6923898" y="3809994"/>
            <a:ext cx="4572009" cy="30480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42e5db6fed_0_0"/>
          <p:cNvSpPr txBox="1">
            <a:spLocks noGrp="1"/>
          </p:cNvSpPr>
          <p:nvPr>
            <p:ph type="title"/>
          </p:nvPr>
        </p:nvSpPr>
        <p:spPr>
          <a:xfrm>
            <a:off x="923925" y="1993514"/>
            <a:ext cx="10515600" cy="189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6000"/>
              <a:buFont typeface="Arial"/>
              <a:buNone/>
            </a:pPr>
            <a:r>
              <a:rPr lang="fr-FR" sz="16600">
                <a:solidFill>
                  <a:srgbClr val="004650"/>
                </a:solidFill>
              </a:rPr>
              <a:t>Besoins</a:t>
            </a:r>
            <a:endParaRPr sz="16600">
              <a:solidFill>
                <a:srgbClr val="004650"/>
              </a:solidFill>
            </a:endParaRPr>
          </a:p>
          <a:p>
            <a:pPr marL="0" lvl="0" indent="0" algn="l" rtl="0">
              <a:spcBef>
                <a:spcPts val="0"/>
              </a:spcBef>
              <a:spcAft>
                <a:spcPts val="0"/>
              </a:spcAft>
              <a:buNone/>
            </a:pPr>
            <a:endParaRPr sz="16600"/>
          </a:p>
        </p:txBody>
      </p:sp>
      <p:sp>
        <p:nvSpPr>
          <p:cNvPr id="558" name="Google Shape;558;g142e5db6fed_0_0"/>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a:p>
        </p:txBody>
      </p:sp>
      <p:sp>
        <p:nvSpPr>
          <p:cNvPr id="559" name="Google Shape;559;g142e5db6fed_0_0"/>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142e5db6fed_0_0"/>
          <p:cNvSpPr/>
          <p:nvPr/>
        </p:nvSpPr>
        <p:spPr>
          <a:xfrm>
            <a:off x="-179294" y="-404825"/>
            <a:ext cx="12690319"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1" name="Google Shape;561;g142e5db6fed_0_0"/>
          <p:cNvPicPr preferRelativeResize="0"/>
          <p:nvPr/>
        </p:nvPicPr>
        <p:blipFill>
          <a:blip r:embed="rId3">
            <a:alphaModFix amt="86000"/>
          </a:blip>
          <a:stretch>
            <a:fillRect/>
          </a:stretch>
        </p:blipFill>
        <p:spPr>
          <a:xfrm>
            <a:off x="8060125" y="2314575"/>
            <a:ext cx="4299900" cy="4305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3036" y="1060208"/>
            <a:ext cx="10515600" cy="870900"/>
          </a:xfrm>
        </p:spPr>
        <p:txBody>
          <a:bodyPr>
            <a:normAutofit fontScale="90000"/>
          </a:bodyPr>
          <a:lstStyle/>
          <a:p>
            <a:r>
              <a:rPr lang="en-US" dirty="0" smtClean="0"/>
              <a:t/>
            </a:r>
            <a:br>
              <a:rPr lang="en-US" dirty="0" smtClean="0"/>
            </a:br>
            <a:r>
              <a:rPr lang="en-US" dirty="0"/>
              <a:t/>
            </a:r>
            <a:br>
              <a:rPr lang="en-US" dirty="0"/>
            </a:br>
            <a:r>
              <a:rPr lang="en-US" dirty="0">
                <a:hlinkClick r:id="rId3"/>
              </a:rPr>
              <a:t>http://</a:t>
            </a:r>
            <a:r>
              <a:rPr lang="en-US" dirty="0" smtClean="0">
                <a:hlinkClick r:id="rId3"/>
              </a:rPr>
              <a:t>bit.ly/4796bI2</a:t>
            </a:r>
            <a:r>
              <a:rPr lang="en-US" dirty="0" smtClean="0"/>
              <a:t/>
            </a:r>
            <a:br>
              <a:rPr lang="en-US" dirty="0" smtClean="0"/>
            </a:br>
            <a:r>
              <a:rPr lang="en-US" dirty="0" smtClean="0"/>
              <a:t/>
            </a:r>
            <a:br>
              <a:rPr lang="en-US" dirty="0" smtClean="0"/>
            </a:br>
            <a:endParaRPr lang="en-US" dirty="0"/>
          </a:p>
        </p:txBody>
      </p:sp>
      <p:sp>
        <p:nvSpPr>
          <p:cNvPr id="3" name="Espace réservé du texte 2"/>
          <p:cNvSpPr>
            <a:spLocks noGrp="1"/>
          </p:cNvSpPr>
          <p:nvPr>
            <p:ph type="body" idx="1"/>
          </p:nvPr>
        </p:nvSpPr>
        <p:spPr/>
        <p:txBody>
          <a:bodyPr/>
          <a:lstStyle/>
          <a:p>
            <a:endParaRPr lang="en-US"/>
          </a:p>
        </p:txBody>
      </p:sp>
      <p:sp>
        <p:nvSpPr>
          <p:cNvPr id="4" name="Espace réservé du texte 3"/>
          <p:cNvSpPr>
            <a:spLocks noGrp="1"/>
          </p:cNvSpPr>
          <p:nvPr>
            <p:ph type="body" idx="2"/>
          </p:nvPr>
        </p:nvSpPr>
        <p:spPr/>
        <p:txBody>
          <a:bodyPr>
            <a:normAutofit fontScale="55000" lnSpcReduction="20000"/>
          </a:bodyPr>
          <a:lstStyle/>
          <a:p>
            <a:endParaRPr lang="en-US"/>
          </a:p>
        </p:txBody>
      </p:sp>
    </p:spTree>
    <p:extLst>
      <p:ext uri="{BB962C8B-B14F-4D97-AF65-F5344CB8AC3E}">
        <p14:creationId xmlns:p14="http://schemas.microsoft.com/office/powerpoint/2010/main" val="355193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
          <p:cNvSpPr txBox="1">
            <a:spLocks noGrp="1"/>
          </p:cNvSpPr>
          <p:nvPr>
            <p:ph type="body" idx="1"/>
          </p:nvPr>
        </p:nvSpPr>
        <p:spPr>
          <a:xfrm>
            <a:off x="993569" y="1544135"/>
            <a:ext cx="10368975" cy="460183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Font typeface="Arial"/>
              <a:buChar char="•"/>
            </a:pPr>
            <a:r>
              <a:rPr lang="fr-FR" sz="3200" b="1" dirty="0">
                <a:latin typeface="Arial"/>
                <a:ea typeface="Arial"/>
                <a:cs typeface="Arial"/>
                <a:sym typeface="Arial"/>
              </a:rPr>
              <a:t>Fin XIXe siècle : </a:t>
            </a:r>
            <a:r>
              <a:rPr lang="fr-FR" sz="3200" dirty="0">
                <a:latin typeface="Arial"/>
                <a:ea typeface="Arial"/>
                <a:cs typeface="Arial"/>
                <a:sym typeface="Arial"/>
              </a:rPr>
              <a:t>protections de type assurance-incendie et assurance-vie (mutuelle), et premières coopératives de </a:t>
            </a:r>
            <a:r>
              <a:rPr lang="fr-FR" sz="3200" dirty="0" smtClean="0">
                <a:latin typeface="Arial"/>
                <a:ea typeface="Arial"/>
                <a:cs typeface="Arial"/>
                <a:sym typeface="Arial"/>
              </a:rPr>
              <a:t>consommateurs;</a:t>
            </a:r>
            <a:endParaRPr dirty="0"/>
          </a:p>
          <a:p>
            <a:pPr marL="342900" lvl="0" indent="-342900" algn="l" rtl="0">
              <a:lnSpc>
                <a:spcPct val="90000"/>
              </a:lnSpc>
              <a:spcBef>
                <a:spcPts val="1000"/>
              </a:spcBef>
              <a:spcAft>
                <a:spcPts val="0"/>
              </a:spcAft>
              <a:buClr>
                <a:schemeClr val="dk1"/>
              </a:buClr>
              <a:buSzPts val="3200"/>
              <a:buFont typeface="Arial"/>
              <a:buChar char="•"/>
            </a:pPr>
            <a:r>
              <a:rPr lang="fr-FR" sz="3200" b="1" dirty="0">
                <a:latin typeface="Arial"/>
                <a:ea typeface="Arial"/>
                <a:cs typeface="Arial"/>
                <a:sym typeface="Arial"/>
              </a:rPr>
              <a:t>1900 : </a:t>
            </a:r>
            <a:r>
              <a:rPr lang="fr-FR" sz="3200" dirty="0">
                <a:latin typeface="Arial"/>
                <a:ea typeface="Arial"/>
                <a:cs typeface="Arial"/>
                <a:sym typeface="Arial"/>
              </a:rPr>
              <a:t>premières coopératives d’épargne (Caisses Desjardins);</a:t>
            </a:r>
            <a:endParaRPr dirty="0"/>
          </a:p>
          <a:p>
            <a:pPr marL="342900" lvl="0" indent="-342900" algn="l" rtl="0">
              <a:lnSpc>
                <a:spcPct val="90000"/>
              </a:lnSpc>
              <a:spcBef>
                <a:spcPts val="1000"/>
              </a:spcBef>
              <a:spcAft>
                <a:spcPts val="0"/>
              </a:spcAft>
              <a:buClr>
                <a:schemeClr val="dk1"/>
              </a:buClr>
              <a:buSzPts val="3200"/>
              <a:buFont typeface="Arial"/>
              <a:buChar char="•"/>
            </a:pPr>
            <a:r>
              <a:rPr lang="fr-FR" sz="3200" b="1" dirty="0">
                <a:latin typeface="Arial"/>
                <a:ea typeface="Arial"/>
                <a:cs typeface="Arial"/>
                <a:sym typeface="Arial"/>
              </a:rPr>
              <a:t>1930 à 1945 : </a:t>
            </a:r>
            <a:r>
              <a:rPr lang="fr-FR" sz="3200" dirty="0">
                <a:latin typeface="Arial"/>
                <a:ea typeface="Arial"/>
                <a:cs typeface="Arial"/>
                <a:sym typeface="Arial"/>
              </a:rPr>
              <a:t>prolifération de coopératives : construction, alimentaire, scolaire, funéraire,…</a:t>
            </a:r>
            <a:endParaRPr dirty="0"/>
          </a:p>
          <a:p>
            <a:pPr marL="342900" lvl="0" indent="-342900" algn="l" rtl="0">
              <a:lnSpc>
                <a:spcPct val="90000"/>
              </a:lnSpc>
              <a:spcBef>
                <a:spcPts val="1000"/>
              </a:spcBef>
              <a:spcAft>
                <a:spcPts val="0"/>
              </a:spcAft>
              <a:buClr>
                <a:schemeClr val="dk1"/>
              </a:buClr>
              <a:buSzPts val="3200"/>
              <a:buFont typeface="Arial"/>
              <a:buChar char="•"/>
            </a:pPr>
            <a:r>
              <a:rPr lang="fr-FR" sz="3200" b="1" dirty="0">
                <a:latin typeface="Arial"/>
                <a:ea typeface="Arial"/>
                <a:cs typeface="Arial"/>
                <a:sym typeface="Arial"/>
              </a:rPr>
              <a:t>1960-… : </a:t>
            </a:r>
            <a:r>
              <a:rPr lang="fr-FR" sz="3200" dirty="0">
                <a:latin typeface="Arial"/>
                <a:ea typeface="Arial"/>
                <a:cs typeface="Arial"/>
                <a:sym typeface="Arial"/>
              </a:rPr>
              <a:t>garderies de quartier, logement, entreprises d’insertion, etc…</a:t>
            </a:r>
            <a:endParaRPr dirty="0"/>
          </a:p>
        </p:txBody>
      </p:sp>
      <p:sp>
        <p:nvSpPr>
          <p:cNvPr id="567" name="Google Shape;567;p4"/>
          <p:cNvSpPr txBox="1">
            <a:spLocks noGrp="1"/>
          </p:cNvSpPr>
          <p:nvPr>
            <p:ph type="title"/>
          </p:nvPr>
        </p:nvSpPr>
        <p:spPr>
          <a:xfrm>
            <a:off x="1007603" y="463282"/>
            <a:ext cx="6180882" cy="3660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Arial"/>
              <a:buNone/>
            </a:pPr>
            <a:r>
              <a:rPr lang="fr-FR" sz="4800"/>
              <a:t>Historique</a:t>
            </a:r>
            <a:endParaRPr sz="4800"/>
          </a:p>
        </p:txBody>
      </p:sp>
      <p:sp>
        <p:nvSpPr>
          <p:cNvPr id="568" name="Google Shape;568;p4"/>
          <p:cNvSpPr/>
          <p:nvPr/>
        </p:nvSpPr>
        <p:spPr>
          <a:xfrm>
            <a:off x="479685" y="463282"/>
            <a:ext cx="284813" cy="366004"/>
          </a:xfrm>
          <a:prstGeom prst="rect">
            <a:avLst/>
          </a:prstGeom>
          <a:solidFill>
            <a:srgbClr val="FFD800"/>
          </a:solidFill>
          <a:ln w="12700" cap="flat" cmpd="sng">
            <a:solidFill>
              <a:srgbClr val="FFD8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
          <p:cNvSpPr txBox="1">
            <a:spLocks noGrp="1"/>
          </p:cNvSpPr>
          <p:nvPr>
            <p:ph type="body" idx="1"/>
          </p:nvPr>
        </p:nvSpPr>
        <p:spPr>
          <a:xfrm>
            <a:off x="1007594" y="1229810"/>
            <a:ext cx="10368900" cy="46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fr-FR" sz="3200" b="1" dirty="0">
                <a:latin typeface="Arial"/>
                <a:ea typeface="Arial"/>
                <a:cs typeface="Arial"/>
                <a:sym typeface="Arial"/>
              </a:rPr>
              <a:t>1995 : Marche des femmes </a:t>
            </a:r>
            <a:r>
              <a:rPr lang="fr-FR" sz="3200" b="1" i="1" dirty="0">
                <a:latin typeface="Arial"/>
                <a:ea typeface="Arial"/>
                <a:cs typeface="Arial"/>
                <a:sym typeface="Arial"/>
              </a:rPr>
              <a:t>Du pain et des roses, </a:t>
            </a:r>
            <a:r>
              <a:rPr lang="fr-FR" sz="3200" b="1" dirty="0">
                <a:latin typeface="Arial"/>
                <a:ea typeface="Arial"/>
                <a:cs typeface="Arial"/>
                <a:sym typeface="Arial"/>
              </a:rPr>
              <a:t>8 revendications dont : </a:t>
            </a:r>
            <a:endParaRPr dirty="0"/>
          </a:p>
          <a:p>
            <a:pPr marL="457200" lvl="0" indent="-457200" algn="l" rtl="0">
              <a:lnSpc>
                <a:spcPct val="90000"/>
              </a:lnSpc>
              <a:spcBef>
                <a:spcPts val="1000"/>
              </a:spcBef>
              <a:spcAft>
                <a:spcPts val="0"/>
              </a:spcAft>
              <a:buClr>
                <a:schemeClr val="dk1"/>
              </a:buClr>
              <a:buSzPts val="2800"/>
              <a:buFont typeface="Arial"/>
              <a:buChar char="•"/>
            </a:pPr>
            <a:r>
              <a:rPr lang="fr-FR" sz="2800" dirty="0">
                <a:latin typeface="Arial"/>
                <a:ea typeface="Arial"/>
                <a:cs typeface="Arial"/>
                <a:sym typeface="Arial"/>
              </a:rPr>
              <a:t>Améliorer la qualité de vie (soutenir $ les initiatives communautaires)  </a:t>
            </a:r>
            <a:endParaRPr sz="2800" dirty="0">
              <a:latin typeface="Arial"/>
              <a:ea typeface="Arial"/>
              <a:cs typeface="Arial"/>
              <a:sym typeface="Arial"/>
            </a:endParaRPr>
          </a:p>
          <a:p>
            <a:pPr marL="0" lvl="0" indent="0" algn="l" rtl="0">
              <a:lnSpc>
                <a:spcPct val="90000"/>
              </a:lnSpc>
              <a:spcBef>
                <a:spcPts val="1000"/>
              </a:spcBef>
              <a:spcAft>
                <a:spcPts val="0"/>
              </a:spcAft>
              <a:buClr>
                <a:schemeClr val="dk1"/>
              </a:buClr>
              <a:buSzPts val="3200"/>
              <a:buNone/>
            </a:pPr>
            <a:r>
              <a:rPr lang="fr-FR" sz="3200" b="1" dirty="0">
                <a:latin typeface="Arial"/>
                <a:ea typeface="Arial"/>
                <a:cs typeface="Arial"/>
                <a:sym typeface="Arial"/>
              </a:rPr>
              <a:t>1996 : Conférence socioéconomique</a:t>
            </a:r>
            <a:endParaRPr sz="3200" b="1" dirty="0">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r>
              <a:rPr lang="fr-FR" sz="2800" b="1" dirty="0">
                <a:latin typeface="Arial"/>
                <a:ea typeface="Arial"/>
                <a:cs typeface="Arial"/>
                <a:sym typeface="Arial"/>
              </a:rPr>
              <a:t> </a:t>
            </a:r>
            <a:r>
              <a:rPr lang="fr-FR" sz="2800" dirty="0">
                <a:latin typeface="Arial"/>
                <a:ea typeface="Arial"/>
                <a:cs typeface="Arial"/>
                <a:sym typeface="Arial"/>
              </a:rPr>
              <a:t>Situation économique difficile : Taux de chômage de 13%</a:t>
            </a:r>
            <a:endParaRPr dirty="0"/>
          </a:p>
          <a:p>
            <a:pPr marL="457200" lvl="0" indent="-457200" algn="l" rtl="0">
              <a:lnSpc>
                <a:spcPct val="90000"/>
              </a:lnSpc>
              <a:spcBef>
                <a:spcPts val="1000"/>
              </a:spcBef>
              <a:spcAft>
                <a:spcPts val="0"/>
              </a:spcAft>
              <a:buClr>
                <a:schemeClr val="dk1"/>
              </a:buClr>
              <a:buSzPts val="2800"/>
              <a:buFont typeface="Arial"/>
              <a:buChar char="•"/>
            </a:pPr>
            <a:r>
              <a:rPr lang="fr-FR" sz="2800" dirty="0">
                <a:latin typeface="Arial"/>
                <a:ea typeface="Arial"/>
                <a:cs typeface="Arial"/>
                <a:sym typeface="Arial"/>
              </a:rPr>
              <a:t>Concertation de syndicat, patronat, communautaire, mouvement des femmes, </a:t>
            </a:r>
            <a:r>
              <a:rPr lang="fr-FR" sz="2800" dirty="0" smtClean="0">
                <a:latin typeface="Arial"/>
                <a:ea typeface="Arial"/>
                <a:cs typeface="Arial"/>
                <a:sym typeface="Arial"/>
              </a:rPr>
              <a:t>Desjardins</a:t>
            </a: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Clr>
                <a:schemeClr val="dk1"/>
              </a:buClr>
              <a:buSzPts val="2800"/>
              <a:buNone/>
            </a:pPr>
            <a:endParaRPr sz="2800" dirty="0">
              <a:latin typeface="Arial"/>
              <a:ea typeface="Arial"/>
              <a:cs typeface="Arial"/>
              <a:sym typeface="Arial"/>
            </a:endParaRPr>
          </a:p>
        </p:txBody>
      </p:sp>
      <p:sp>
        <p:nvSpPr>
          <p:cNvPr id="574" name="Google Shape;574;p5"/>
          <p:cNvSpPr txBox="1">
            <a:spLocks noGrp="1"/>
          </p:cNvSpPr>
          <p:nvPr>
            <p:ph type="title"/>
          </p:nvPr>
        </p:nvSpPr>
        <p:spPr>
          <a:xfrm>
            <a:off x="1007603" y="463282"/>
            <a:ext cx="6180882" cy="36600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Arial"/>
              <a:buNone/>
            </a:pPr>
            <a:r>
              <a:rPr lang="fr-FR" sz="4800"/>
              <a:t>Historique au Québec</a:t>
            </a:r>
            <a:endParaRPr sz="4800"/>
          </a:p>
        </p:txBody>
      </p:sp>
      <p:sp>
        <p:nvSpPr>
          <p:cNvPr id="575" name="Google Shape;575;p5"/>
          <p:cNvSpPr/>
          <p:nvPr/>
        </p:nvSpPr>
        <p:spPr>
          <a:xfrm>
            <a:off x="479685" y="463282"/>
            <a:ext cx="284813" cy="366004"/>
          </a:xfrm>
          <a:prstGeom prst="rect">
            <a:avLst/>
          </a:prstGeom>
          <a:solidFill>
            <a:srgbClr val="FFD800"/>
          </a:solidFill>
          <a:ln w="12700" cap="flat" cmpd="sng">
            <a:solidFill>
              <a:srgbClr val="FFD8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576" name="Google Shape;576;p5"/>
          <p:cNvPicPr preferRelativeResize="0"/>
          <p:nvPr/>
        </p:nvPicPr>
        <p:blipFill>
          <a:blip r:embed="rId3">
            <a:alphaModFix/>
          </a:blip>
          <a:stretch>
            <a:fillRect/>
          </a:stretch>
        </p:blipFill>
        <p:spPr>
          <a:xfrm>
            <a:off x="1078825" y="5242450"/>
            <a:ext cx="4550450" cy="1615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870"/>
        <p:cNvGrpSpPr/>
        <p:nvPr/>
      </p:nvGrpSpPr>
      <p:grpSpPr>
        <a:xfrm>
          <a:off x="0" y="0"/>
          <a:ext cx="0" cy="0"/>
          <a:chOff x="0" y="0"/>
          <a:chExt cx="0" cy="0"/>
        </a:xfrm>
      </p:grpSpPr>
      <p:sp>
        <p:nvSpPr>
          <p:cNvPr id="871" name="Google Shape;871;p7"/>
          <p:cNvSpPr txBox="1">
            <a:spLocks noGrp="1"/>
          </p:cNvSpPr>
          <p:nvPr>
            <p:ph type="title"/>
          </p:nvPr>
        </p:nvSpPr>
        <p:spPr>
          <a:xfrm>
            <a:off x="782602" y="423106"/>
            <a:ext cx="10515600" cy="8708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Arial"/>
              <a:buNone/>
            </a:pPr>
            <a:r>
              <a:rPr lang="fr-FR" sz="4800">
                <a:latin typeface="Arial"/>
                <a:ea typeface="Arial"/>
                <a:cs typeface="Arial"/>
                <a:sym typeface="Arial"/>
              </a:rPr>
              <a:t>Aujourd’hui</a:t>
            </a:r>
            <a:endParaRPr sz="4800">
              <a:latin typeface="Arial"/>
              <a:ea typeface="Arial"/>
              <a:cs typeface="Arial"/>
              <a:sym typeface="Arial"/>
            </a:endParaRPr>
          </a:p>
        </p:txBody>
      </p:sp>
      <p:pic>
        <p:nvPicPr>
          <p:cNvPr id="872" name="Google Shape;872;p7"/>
          <p:cNvPicPr preferRelativeResize="0"/>
          <p:nvPr/>
        </p:nvPicPr>
        <p:blipFill rotWithShape="1">
          <a:blip r:embed="rId4">
            <a:alphaModFix/>
          </a:blip>
          <a:srcRect/>
          <a:stretch/>
        </p:blipFill>
        <p:spPr>
          <a:xfrm>
            <a:off x="1644478" y="1259174"/>
            <a:ext cx="9268362" cy="42018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142e5db6fed_0_12"/>
          <p:cNvSpPr txBox="1">
            <a:spLocks noGrp="1"/>
          </p:cNvSpPr>
          <p:nvPr>
            <p:ph type="title"/>
          </p:nvPr>
        </p:nvSpPr>
        <p:spPr>
          <a:xfrm>
            <a:off x="923925" y="1993514"/>
            <a:ext cx="10515600" cy="18927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fr-FR" sz="16650">
                <a:solidFill>
                  <a:srgbClr val="004650"/>
                </a:solidFill>
              </a:rPr>
              <a:t>Besoins</a:t>
            </a:r>
            <a:endParaRPr sz="16650">
              <a:solidFill>
                <a:srgbClr val="004650"/>
              </a:solidFill>
            </a:endParaRPr>
          </a:p>
          <a:p>
            <a:pPr marL="0" lvl="0" indent="0" algn="l" rtl="0">
              <a:spcBef>
                <a:spcPts val="0"/>
              </a:spcBef>
              <a:spcAft>
                <a:spcPts val="0"/>
              </a:spcAft>
              <a:buNone/>
            </a:pPr>
            <a:endParaRPr/>
          </a:p>
        </p:txBody>
      </p:sp>
      <p:sp>
        <p:nvSpPr>
          <p:cNvPr id="583" name="Google Shape;583;g142e5db6fed_0_12"/>
          <p:cNvSpPr txBox="1">
            <a:spLocks noGrp="1"/>
          </p:cNvSpPr>
          <p:nvPr>
            <p:ph type="body" idx="1"/>
          </p:nvPr>
        </p:nvSpPr>
        <p:spPr>
          <a:xfrm>
            <a:off x="-388501" y="2584222"/>
            <a:ext cx="10515600" cy="71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a:t> </a:t>
            </a:r>
            <a:endParaRPr/>
          </a:p>
        </p:txBody>
      </p:sp>
      <p:sp>
        <p:nvSpPr>
          <p:cNvPr id="584" name="Google Shape;584;g142e5db6fed_0_12"/>
          <p:cNvSpPr txBox="1">
            <a:spLocks noGrp="1"/>
          </p:cNvSpPr>
          <p:nvPr>
            <p:ph type="body" idx="2"/>
          </p:nvPr>
        </p:nvSpPr>
        <p:spPr>
          <a:xfrm>
            <a:off x="753036" y="373894"/>
            <a:ext cx="5901600" cy="3411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endParaRPr dirty="0"/>
          </a:p>
        </p:txBody>
      </p:sp>
      <p:sp>
        <p:nvSpPr>
          <p:cNvPr id="585" name="Google Shape;585;g142e5db6fed_0_12"/>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142e5db6fed_0_12"/>
          <p:cNvSpPr/>
          <p:nvPr/>
        </p:nvSpPr>
        <p:spPr>
          <a:xfrm>
            <a:off x="-781050" y="-404825"/>
            <a:ext cx="13313125"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7" name="Google Shape;587;g142e5db6fed_0_12"/>
          <p:cNvPicPr preferRelativeResize="0"/>
          <p:nvPr/>
        </p:nvPicPr>
        <p:blipFill>
          <a:blip r:embed="rId3">
            <a:alphaModFix amt="86000"/>
          </a:blip>
          <a:stretch>
            <a:fillRect/>
          </a:stretch>
        </p:blipFill>
        <p:spPr>
          <a:xfrm>
            <a:off x="8060125" y="2314575"/>
            <a:ext cx="4299900" cy="430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42e5db6fed_0_29"/>
          <p:cNvSpPr/>
          <p:nvPr/>
        </p:nvSpPr>
        <p:spPr>
          <a:xfrm>
            <a:off x="0" y="494347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g142e5db6fed_0_29"/>
          <p:cNvSpPr/>
          <p:nvPr/>
        </p:nvSpPr>
        <p:spPr>
          <a:xfrm>
            <a:off x="3567125" y="-404825"/>
            <a:ext cx="8943900" cy="20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5" name="Google Shape;595;g142e5db6fed_0_29"/>
          <p:cNvGraphicFramePr/>
          <p:nvPr>
            <p:extLst>
              <p:ext uri="{D42A27DB-BD31-4B8C-83A1-F6EECF244321}">
                <p14:modId xmlns:p14="http://schemas.microsoft.com/office/powerpoint/2010/main" val="1335891165"/>
              </p:ext>
            </p:extLst>
          </p:nvPr>
        </p:nvGraphicFramePr>
        <p:xfrm>
          <a:off x="639200" y="565550"/>
          <a:ext cx="7393850" cy="5850460"/>
        </p:xfrm>
        <a:graphic>
          <a:graphicData uri="http://schemas.openxmlformats.org/drawingml/2006/table">
            <a:tbl>
              <a:tblPr>
                <a:noFill/>
                <a:tableStyleId>{30E37CBF-B3D0-4CB0-97ED-F7FB0F8EF201}</a:tableStyleId>
              </a:tblPr>
              <a:tblGrid>
                <a:gridCol w="3696925">
                  <a:extLst>
                    <a:ext uri="{9D8B030D-6E8A-4147-A177-3AD203B41FA5}">
                      <a16:colId xmlns:a16="http://schemas.microsoft.com/office/drawing/2014/main" val="20000"/>
                    </a:ext>
                  </a:extLst>
                </a:gridCol>
                <a:gridCol w="3696925">
                  <a:extLst>
                    <a:ext uri="{9D8B030D-6E8A-4147-A177-3AD203B41FA5}">
                      <a16:colId xmlns:a16="http://schemas.microsoft.com/office/drawing/2014/main" val="20001"/>
                    </a:ext>
                  </a:extLst>
                </a:gridCol>
              </a:tblGrid>
              <a:tr h="2863450">
                <a:tc>
                  <a:txBody>
                    <a:bodyPr/>
                    <a:lstStyle/>
                    <a:p>
                      <a:pPr marL="0" lvl="0" indent="0" algn="l" rtl="0">
                        <a:lnSpc>
                          <a:spcPct val="115000"/>
                        </a:lnSpc>
                        <a:spcBef>
                          <a:spcPts val="0"/>
                        </a:spcBef>
                        <a:spcAft>
                          <a:spcPts val="0"/>
                        </a:spcAft>
                        <a:buNone/>
                      </a:pPr>
                      <a:r>
                        <a:rPr lang="fr-FR" sz="4400" dirty="0" smtClean="0">
                          <a:solidFill>
                            <a:schemeClr val="dk1"/>
                          </a:solidFill>
                        </a:rPr>
                        <a:t>Entreprendre sans être seul</a:t>
                      </a:r>
                      <a:endParaRPr lang="fr-FR" sz="4400" dirty="0" smtClean="0"/>
                    </a:p>
                    <a:p>
                      <a:pPr marL="0" lvl="0" indent="0" algn="l" rtl="0">
                        <a:spcBef>
                          <a:spcPts val="0"/>
                        </a:spcBef>
                        <a:spcAft>
                          <a:spcPts val="0"/>
                        </a:spcAft>
                        <a:buNone/>
                      </a:pPr>
                      <a:endParaRPr dirty="0"/>
                    </a:p>
                  </a:txBody>
                  <a:tcPr marL="91425" marR="91425" marT="91425" marB="91425"/>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fr-FR" sz="3200" dirty="0" smtClean="0">
                          <a:solidFill>
                            <a:srgbClr val="004650"/>
                          </a:solidFill>
                        </a:rPr>
                        <a:t>Offrir des services informatiques à des organismes communautaires</a:t>
                      </a:r>
                    </a:p>
                    <a:p>
                      <a:pPr marL="0" lvl="0" indent="0" algn="l" rtl="0">
                        <a:lnSpc>
                          <a:spcPct val="115000"/>
                        </a:lnSpc>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r h="2863450">
                <a:tc>
                  <a:txBody>
                    <a:bodyPr/>
                    <a:lstStyle/>
                    <a:p>
                      <a:pPr marL="0" lvl="0" indent="0" algn="l" rtl="0">
                        <a:lnSpc>
                          <a:spcPct val="115000"/>
                        </a:lnSpc>
                        <a:spcBef>
                          <a:spcPts val="0"/>
                        </a:spcBef>
                        <a:spcAft>
                          <a:spcPts val="0"/>
                        </a:spcAft>
                        <a:buNone/>
                      </a:pPr>
                      <a:r>
                        <a:rPr lang="fr-FR" sz="3200" dirty="0" smtClean="0">
                          <a:solidFill>
                            <a:schemeClr val="dk1"/>
                          </a:solidFill>
                        </a:rPr>
                        <a:t>Dynamiser la ville par des activités culturelles, sportives, scientifiques</a:t>
                      </a:r>
                    </a:p>
                  </a:txBody>
                  <a:tcPr marL="91425" marR="91425" marT="91425" marB="91425"/>
                </a:tc>
                <a:tc>
                  <a:txBody>
                    <a:bodyPr/>
                    <a:lstStyle/>
                    <a:p>
                      <a:pPr marL="0" lvl="0" indent="0" algn="l" rtl="0">
                        <a:lnSpc>
                          <a:spcPct val="115000"/>
                        </a:lnSpc>
                        <a:spcBef>
                          <a:spcPts val="0"/>
                        </a:spcBef>
                        <a:spcAft>
                          <a:spcPts val="0"/>
                        </a:spcAft>
                        <a:buNone/>
                      </a:pPr>
                      <a:r>
                        <a:rPr lang="fr-FR" sz="3600" dirty="0" smtClean="0">
                          <a:solidFill>
                            <a:schemeClr val="dk1"/>
                          </a:solidFill>
                        </a:rPr>
                        <a:t>Se loger convenablement à juste prix</a:t>
                      </a:r>
                    </a:p>
                  </a:txBody>
                  <a:tcPr marL="91425" marR="91425" marT="91425" marB="91425"/>
                </a:tc>
                <a:extLst>
                  <a:ext uri="{0D108BD9-81ED-4DB2-BD59-A6C34878D82A}">
                    <a16:rowId xmlns:a16="http://schemas.microsoft.com/office/drawing/2014/main" val="10001"/>
                  </a:ext>
                </a:extLst>
              </a:tr>
            </a:tbl>
          </a:graphicData>
        </a:graphic>
      </p:graphicFrame>
      <p:pic>
        <p:nvPicPr>
          <p:cNvPr id="596" name="Google Shape;596;g142e5db6fed_0_29"/>
          <p:cNvPicPr preferRelativeResize="0"/>
          <p:nvPr/>
        </p:nvPicPr>
        <p:blipFill>
          <a:blip r:embed="rId3">
            <a:alphaModFix/>
          </a:blip>
          <a:stretch>
            <a:fillRect/>
          </a:stretch>
        </p:blipFill>
        <p:spPr>
          <a:xfrm>
            <a:off x="8275553" y="-404825"/>
            <a:ext cx="4529673" cy="3257725"/>
          </a:xfrm>
          <a:prstGeom prst="rect">
            <a:avLst/>
          </a:prstGeom>
          <a:noFill/>
          <a:ln>
            <a:noFill/>
          </a:ln>
        </p:spPr>
      </p:pic>
      <p:pic>
        <p:nvPicPr>
          <p:cNvPr id="597" name="Google Shape;597;g142e5db6fed_0_29"/>
          <p:cNvPicPr preferRelativeResize="0"/>
          <p:nvPr/>
        </p:nvPicPr>
        <p:blipFill>
          <a:blip r:embed="rId4">
            <a:alphaModFix amt="86000"/>
          </a:blip>
          <a:stretch>
            <a:fillRect/>
          </a:stretch>
        </p:blipFill>
        <p:spPr>
          <a:xfrm>
            <a:off x="8275550" y="2957875"/>
            <a:ext cx="3695625" cy="3700276"/>
          </a:xfrm>
          <a:prstGeom prst="rect">
            <a:avLst/>
          </a:prstGeom>
          <a:noFill/>
          <a:ln>
            <a:noFill/>
          </a:ln>
        </p:spPr>
      </p:pic>
    </p:spTree>
  </p:cSld>
  <p:clrMapOvr>
    <a:masterClrMapping/>
  </p:clrMapOvr>
</p:sld>
</file>

<file path=ppt/theme/theme1.xml><?xml version="1.0" encoding="utf-8"?>
<a:theme xmlns:a="http://schemas.openxmlformats.org/drawingml/2006/main" name="2_Thème Office">
  <a:themeElements>
    <a:clrScheme name="Personnalisé 8">
      <a:dk1>
        <a:srgbClr val="004650"/>
      </a:dk1>
      <a:lt1>
        <a:srgbClr val="FFFFFF"/>
      </a:lt1>
      <a:dk2>
        <a:srgbClr val="004650"/>
      </a:dk2>
      <a:lt2>
        <a:srgbClr val="F5F6F5"/>
      </a:lt2>
      <a:accent1>
        <a:srgbClr val="A2C5D1"/>
      </a:accent1>
      <a:accent2>
        <a:srgbClr val="F84139"/>
      </a:accent2>
      <a:accent3>
        <a:srgbClr val="FF7E41"/>
      </a:accent3>
      <a:accent4>
        <a:srgbClr val="F0CC01"/>
      </a:accent4>
      <a:accent5>
        <a:srgbClr val="F88B90"/>
      </a:accent5>
      <a:accent6>
        <a:srgbClr val="6DB2D1"/>
      </a:accent6>
      <a:hlink>
        <a:srgbClr val="F84139"/>
      </a:hlink>
      <a:folHlink>
        <a:srgbClr val="FF7E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Personnalisé 8">
      <a:dk1>
        <a:srgbClr val="004650"/>
      </a:dk1>
      <a:lt1>
        <a:srgbClr val="FFFFFF"/>
      </a:lt1>
      <a:dk2>
        <a:srgbClr val="004650"/>
      </a:dk2>
      <a:lt2>
        <a:srgbClr val="F5F6F5"/>
      </a:lt2>
      <a:accent1>
        <a:srgbClr val="A2C5D1"/>
      </a:accent1>
      <a:accent2>
        <a:srgbClr val="F84139"/>
      </a:accent2>
      <a:accent3>
        <a:srgbClr val="FF7E41"/>
      </a:accent3>
      <a:accent4>
        <a:srgbClr val="F0CC01"/>
      </a:accent4>
      <a:accent5>
        <a:srgbClr val="F88B90"/>
      </a:accent5>
      <a:accent6>
        <a:srgbClr val="6DB2D1"/>
      </a:accent6>
      <a:hlink>
        <a:srgbClr val="F84139"/>
      </a:hlink>
      <a:folHlink>
        <a:srgbClr val="FF7E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hème Office">
  <a:themeElements>
    <a:clrScheme name="Personnalisé 8">
      <a:dk1>
        <a:srgbClr val="004650"/>
      </a:dk1>
      <a:lt1>
        <a:srgbClr val="FFFFFF"/>
      </a:lt1>
      <a:dk2>
        <a:srgbClr val="004650"/>
      </a:dk2>
      <a:lt2>
        <a:srgbClr val="F5F6F5"/>
      </a:lt2>
      <a:accent1>
        <a:srgbClr val="A2C5D1"/>
      </a:accent1>
      <a:accent2>
        <a:srgbClr val="F84139"/>
      </a:accent2>
      <a:accent3>
        <a:srgbClr val="FF7E41"/>
      </a:accent3>
      <a:accent4>
        <a:srgbClr val="F0CC01"/>
      </a:accent4>
      <a:accent5>
        <a:srgbClr val="F88B90"/>
      </a:accent5>
      <a:accent6>
        <a:srgbClr val="6DB2D1"/>
      </a:accent6>
      <a:hlink>
        <a:srgbClr val="F84139"/>
      </a:hlink>
      <a:folHlink>
        <a:srgbClr val="FF7E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13642</TotalTime>
  <Words>2231</Words>
  <Application>Microsoft Office PowerPoint</Application>
  <PresentationFormat>Grand écran</PresentationFormat>
  <Paragraphs>290</Paragraphs>
  <Slides>40</Slides>
  <Notes>39</Notes>
  <HiddenSlides>2</HiddenSlides>
  <MMClips>0</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40</vt:i4>
      </vt:variant>
    </vt:vector>
  </HeadingPairs>
  <TitlesOfParts>
    <vt:vector size="48" baseType="lpstr">
      <vt:lpstr>Libre Franklin</vt:lpstr>
      <vt:lpstr>Constantia</vt:lpstr>
      <vt:lpstr>Arial</vt:lpstr>
      <vt:lpstr>Montserrat</vt:lpstr>
      <vt:lpstr>Calibri</vt:lpstr>
      <vt:lpstr>2_Thème Office</vt:lpstr>
      <vt:lpstr>Thème Office</vt:lpstr>
      <vt:lpstr>3_Thème Office</vt:lpstr>
      <vt:lpstr>Présentation PowerPoint</vt:lpstr>
      <vt:lpstr>Marie-Joël  Bergeron-Savard</vt:lpstr>
      <vt:lpstr>Objectifs </vt:lpstr>
      <vt:lpstr>Besoins </vt:lpstr>
      <vt:lpstr>Historique</vt:lpstr>
      <vt:lpstr>Historique au Québec</vt:lpstr>
      <vt:lpstr>Aujourd’hui</vt:lpstr>
      <vt:lpstr>Besoins </vt:lpstr>
      <vt:lpstr>Présentation PowerPoint</vt:lpstr>
      <vt:lpstr>Usagers </vt:lpstr>
      <vt:lpstr>Structure démocratique</vt:lpstr>
      <vt:lpstr>Usagers </vt:lpstr>
      <vt:lpstr>Persona – Carte d’empathie</vt:lpstr>
      <vt:lpstr>L’usager veut X                     mais Y    Souhaits                                    Problématiques</vt:lpstr>
      <vt:lpstr>Alors il faut …. Une tempête d’idées</vt:lpstr>
      <vt:lpstr>Revenus autonomes </vt:lpstr>
      <vt:lpstr>Un jeu d’équilibre</vt:lpstr>
      <vt:lpstr>Présentation PowerPoint</vt:lpstr>
      <vt:lpstr>Revenus autonomes </vt:lpstr>
      <vt:lpstr>Surplus </vt:lpstr>
      <vt:lpstr>Entreprise privée à impact social</vt:lpstr>
      <vt:lpstr>Surplus </vt:lpstr>
      <vt:lpstr>L’économie sociale</vt:lpstr>
      <vt:lpstr>Solution </vt:lpstr>
      <vt:lpstr>Coopératives</vt:lpstr>
      <vt:lpstr>Organisme à but non lucratif avec un volet marchand</vt:lpstr>
      <vt:lpstr>Présentation PowerPoint</vt:lpstr>
      <vt:lpstr>Personnalité et valeurs</vt:lpstr>
      <vt:lpstr>Pour une société plus équitable</vt:lpstr>
      <vt:lpstr>Taux de survie des entreprises collectives</vt:lpstr>
      <vt:lpstr>Partenaires financiers</vt:lpstr>
      <vt:lpstr>Démarrer son entreprise collective</vt:lpstr>
      <vt:lpstr>La reprise collective</vt:lpstr>
      <vt:lpstr>Et maintenant ?</vt:lpstr>
      <vt:lpstr>Une idée d’entreprise d’économie sociale ?  Pour me joindre Marie-Joël Bergeron-Savard Chargée de projet de l’incubateur Sismic 418 264-7728 sismic@tresca.ca  </vt:lpstr>
      <vt:lpstr>Vrai ou faux ?</vt:lpstr>
      <vt:lpstr>Présentation PowerPoint</vt:lpstr>
      <vt:lpstr>Seul et unique incubateur d’entreprises collectives destiné aux jeunes âgés de 18 à 29 ans de la Chaudière-Appalaches offrant plusieurs ateliers subdiviser en 3 phases contenant plusieurs ateliers.   - l’idéation; - le prototypage; - la propulsion. </vt:lpstr>
      <vt:lpstr>Présentation PowerPoint</vt:lpstr>
      <vt:lpstr>  http://bit.ly/4796bI2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Stéphanie</dc:creator>
  <cp:lastModifiedBy>Stéphanie Emond</cp:lastModifiedBy>
  <cp:revision>39</cp:revision>
  <dcterms:created xsi:type="dcterms:W3CDTF">2019-06-14T15:14:19Z</dcterms:created>
  <dcterms:modified xsi:type="dcterms:W3CDTF">2023-10-31T15:27:48Z</dcterms:modified>
</cp:coreProperties>
</file>